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handoutMasterIdLst>
    <p:handoutMasterId r:id="rId19"/>
  </p:handoutMasterIdLst>
  <p:sldIdLst>
    <p:sldId id="256" r:id="rId2"/>
    <p:sldId id="270" r:id="rId3"/>
    <p:sldId id="279" r:id="rId4"/>
    <p:sldId id="285" r:id="rId5"/>
    <p:sldId id="286" r:id="rId6"/>
    <p:sldId id="287" r:id="rId7"/>
    <p:sldId id="288" r:id="rId8"/>
    <p:sldId id="289" r:id="rId9"/>
    <p:sldId id="281" r:id="rId10"/>
    <p:sldId id="290" r:id="rId11"/>
    <p:sldId id="272" r:id="rId12"/>
    <p:sldId id="273" r:id="rId13"/>
    <p:sldId id="283" r:id="rId14"/>
    <p:sldId id="282" r:id="rId15"/>
    <p:sldId id="271" r:id="rId16"/>
    <p:sldId id="284" r:id="rId17"/>
  </p:sldIdLst>
  <p:sldSz cx="9144000" cy="6858000" type="screen4x3"/>
  <p:notesSz cx="6997700" cy="9271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AEAEA"/>
    <a:srgbClr val="DDDDDD"/>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61" autoAdjust="0"/>
    <p:restoredTop sz="87701" autoAdjust="0"/>
  </p:normalViewPr>
  <p:slideViewPr>
    <p:cSldViewPr>
      <p:cViewPr>
        <p:scale>
          <a:sx n="75" d="100"/>
          <a:sy n="75" d="100"/>
        </p:scale>
        <p:origin x="-2664" y="-10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828" y="-102"/>
      </p:cViewPr>
      <p:guideLst>
        <p:guide orient="horz" pos="2920"/>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1026"/>
          <p:cNvSpPr>
            <a:spLocks noGrp="1" noChangeArrowheads="1"/>
          </p:cNvSpPr>
          <p:nvPr>
            <p:ph type="hdr" sz="quarter"/>
          </p:nvPr>
        </p:nvSpPr>
        <p:spPr bwMode="auto">
          <a:xfrm>
            <a:off x="0" y="0"/>
            <a:ext cx="3032125" cy="463550"/>
          </a:xfrm>
          <a:prstGeom prst="rect">
            <a:avLst/>
          </a:prstGeom>
          <a:noFill/>
          <a:ln w="9525">
            <a:noFill/>
            <a:miter lim="800000"/>
            <a:headEnd/>
            <a:tailEnd/>
          </a:ln>
        </p:spPr>
        <p:txBody>
          <a:bodyPr vert="horz" wrap="square" lIns="92944" tIns="46472" rIns="92944" bIns="46472" numCol="1" anchor="t" anchorCtr="0" compatLnSpc="1">
            <a:prstTxWarp prst="textNoShape">
              <a:avLst/>
            </a:prstTxWarp>
          </a:bodyPr>
          <a:lstStyle>
            <a:lvl1pPr defTabSz="929527">
              <a:defRPr sz="1200"/>
            </a:lvl1pPr>
          </a:lstStyle>
          <a:p>
            <a:pPr>
              <a:defRPr/>
            </a:pPr>
            <a:endParaRPr lang="en-US"/>
          </a:p>
        </p:txBody>
      </p:sp>
      <p:sp>
        <p:nvSpPr>
          <p:cNvPr id="13315" name="Rectangle 1027"/>
          <p:cNvSpPr>
            <a:spLocks noGrp="1" noChangeArrowheads="1"/>
          </p:cNvSpPr>
          <p:nvPr>
            <p:ph type="dt" sz="quarter" idx="1"/>
          </p:nvPr>
        </p:nvSpPr>
        <p:spPr bwMode="auto">
          <a:xfrm>
            <a:off x="3965575" y="0"/>
            <a:ext cx="3032125" cy="463550"/>
          </a:xfrm>
          <a:prstGeom prst="rect">
            <a:avLst/>
          </a:prstGeom>
          <a:noFill/>
          <a:ln w="9525">
            <a:noFill/>
            <a:miter lim="800000"/>
            <a:headEnd/>
            <a:tailEnd/>
          </a:ln>
        </p:spPr>
        <p:txBody>
          <a:bodyPr vert="horz" wrap="square" lIns="92944" tIns="46472" rIns="92944" bIns="46472" numCol="1" anchor="t" anchorCtr="0" compatLnSpc="1">
            <a:prstTxWarp prst="textNoShape">
              <a:avLst/>
            </a:prstTxWarp>
          </a:bodyPr>
          <a:lstStyle>
            <a:lvl1pPr algn="r" defTabSz="929527">
              <a:defRPr sz="1200"/>
            </a:lvl1pPr>
          </a:lstStyle>
          <a:p>
            <a:pPr>
              <a:defRPr/>
            </a:pPr>
            <a:endParaRPr lang="en-US"/>
          </a:p>
        </p:txBody>
      </p:sp>
      <p:sp>
        <p:nvSpPr>
          <p:cNvPr id="13316" name="Rectangle 1028"/>
          <p:cNvSpPr>
            <a:spLocks noGrp="1" noChangeArrowheads="1"/>
          </p:cNvSpPr>
          <p:nvPr>
            <p:ph type="ftr" sz="quarter" idx="2"/>
          </p:nvPr>
        </p:nvSpPr>
        <p:spPr bwMode="auto">
          <a:xfrm>
            <a:off x="0" y="8807450"/>
            <a:ext cx="3032125" cy="463550"/>
          </a:xfrm>
          <a:prstGeom prst="rect">
            <a:avLst/>
          </a:prstGeom>
          <a:noFill/>
          <a:ln w="9525">
            <a:noFill/>
            <a:miter lim="800000"/>
            <a:headEnd/>
            <a:tailEnd/>
          </a:ln>
        </p:spPr>
        <p:txBody>
          <a:bodyPr vert="horz" wrap="square" lIns="92944" tIns="46472" rIns="92944" bIns="46472" numCol="1" anchor="b" anchorCtr="0" compatLnSpc="1">
            <a:prstTxWarp prst="textNoShape">
              <a:avLst/>
            </a:prstTxWarp>
          </a:bodyPr>
          <a:lstStyle>
            <a:lvl1pPr defTabSz="929527">
              <a:defRPr sz="1200"/>
            </a:lvl1pPr>
          </a:lstStyle>
          <a:p>
            <a:pPr>
              <a:defRPr/>
            </a:pPr>
            <a:endParaRPr lang="en-US"/>
          </a:p>
        </p:txBody>
      </p:sp>
      <p:sp>
        <p:nvSpPr>
          <p:cNvPr id="13317" name="Rectangle 1029"/>
          <p:cNvSpPr>
            <a:spLocks noGrp="1" noChangeArrowheads="1"/>
          </p:cNvSpPr>
          <p:nvPr>
            <p:ph type="sldNum" sz="quarter" idx="3"/>
          </p:nvPr>
        </p:nvSpPr>
        <p:spPr bwMode="auto">
          <a:xfrm>
            <a:off x="3965575" y="8807450"/>
            <a:ext cx="3032125" cy="463550"/>
          </a:xfrm>
          <a:prstGeom prst="rect">
            <a:avLst/>
          </a:prstGeom>
          <a:noFill/>
          <a:ln w="9525">
            <a:noFill/>
            <a:miter lim="800000"/>
            <a:headEnd/>
            <a:tailEnd/>
          </a:ln>
        </p:spPr>
        <p:txBody>
          <a:bodyPr vert="horz" wrap="square" lIns="92944" tIns="46472" rIns="92944" bIns="46472" numCol="1" anchor="b" anchorCtr="0" compatLnSpc="1">
            <a:prstTxWarp prst="textNoShape">
              <a:avLst/>
            </a:prstTxWarp>
          </a:bodyPr>
          <a:lstStyle>
            <a:lvl1pPr algn="r" defTabSz="929527">
              <a:defRPr sz="1200"/>
            </a:lvl1pPr>
          </a:lstStyle>
          <a:p>
            <a:pPr>
              <a:defRPr/>
            </a:pPr>
            <a:fld id="{8738FE2E-2078-4A34-ADDC-EAE20235529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p:spPr>
        <p:txBody>
          <a:bodyPr vert="horz" wrap="square" lIns="92944" tIns="46472" rIns="92944" bIns="46472" numCol="1" anchor="t" anchorCtr="0" compatLnSpc="1">
            <a:prstTxWarp prst="textNoShape">
              <a:avLst/>
            </a:prstTxWarp>
          </a:bodyPr>
          <a:lstStyle>
            <a:lvl1pPr defTabSz="929527">
              <a:defRPr sz="1200"/>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p:spPr>
        <p:txBody>
          <a:bodyPr vert="horz" wrap="square" lIns="92944" tIns="46472" rIns="92944" bIns="46472" numCol="1" anchor="t" anchorCtr="0" compatLnSpc="1">
            <a:prstTxWarp prst="textNoShape">
              <a:avLst/>
            </a:prstTxWarp>
          </a:bodyPr>
          <a:lstStyle>
            <a:lvl1pPr algn="r" defTabSz="929527">
              <a:defRPr sz="1200"/>
            </a:lvl1pPr>
          </a:lstStyle>
          <a:p>
            <a:pPr>
              <a:defRPr/>
            </a:pPr>
            <a:endParaRPr lang="en-US"/>
          </a:p>
        </p:txBody>
      </p:sp>
      <p:sp>
        <p:nvSpPr>
          <p:cNvPr id="20484" name="Rectangle 4"/>
          <p:cNvSpPr>
            <a:spLocks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05313"/>
            <a:ext cx="5130800" cy="4170362"/>
          </a:xfrm>
          <a:prstGeom prst="rect">
            <a:avLst/>
          </a:prstGeom>
          <a:noFill/>
          <a:ln w="9525">
            <a:noFill/>
            <a:miter lim="800000"/>
            <a:headEnd/>
            <a:tailEnd/>
          </a:ln>
        </p:spPr>
        <p:txBody>
          <a:bodyPr vert="horz" wrap="square" lIns="92944" tIns="46472" rIns="92944" bIns="4647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07450"/>
            <a:ext cx="3032125" cy="463550"/>
          </a:xfrm>
          <a:prstGeom prst="rect">
            <a:avLst/>
          </a:prstGeom>
          <a:noFill/>
          <a:ln w="9525">
            <a:noFill/>
            <a:miter lim="800000"/>
            <a:headEnd/>
            <a:tailEnd/>
          </a:ln>
        </p:spPr>
        <p:txBody>
          <a:bodyPr vert="horz" wrap="square" lIns="92944" tIns="46472" rIns="92944" bIns="46472" numCol="1" anchor="b" anchorCtr="0" compatLnSpc="1">
            <a:prstTxWarp prst="textNoShape">
              <a:avLst/>
            </a:prstTxWarp>
          </a:bodyPr>
          <a:lstStyle>
            <a:lvl1pPr defTabSz="929527">
              <a:defRPr sz="1200"/>
            </a:lvl1pPr>
          </a:lstStyle>
          <a:p>
            <a:pPr>
              <a:defRPr/>
            </a:pPr>
            <a:endParaRPr lang="en-US"/>
          </a:p>
        </p:txBody>
      </p:sp>
      <p:sp>
        <p:nvSpPr>
          <p:cNvPr id="3079" name="Rectangle 7"/>
          <p:cNvSpPr>
            <a:spLocks noGrp="1" noChangeArrowheads="1"/>
          </p:cNvSpPr>
          <p:nvPr>
            <p:ph type="sldNum" sz="quarter" idx="5"/>
          </p:nvPr>
        </p:nvSpPr>
        <p:spPr bwMode="auto">
          <a:xfrm>
            <a:off x="3965575" y="8807450"/>
            <a:ext cx="3032125" cy="463550"/>
          </a:xfrm>
          <a:prstGeom prst="rect">
            <a:avLst/>
          </a:prstGeom>
          <a:noFill/>
          <a:ln w="9525">
            <a:noFill/>
            <a:miter lim="800000"/>
            <a:headEnd/>
            <a:tailEnd/>
          </a:ln>
        </p:spPr>
        <p:txBody>
          <a:bodyPr vert="horz" wrap="square" lIns="92944" tIns="46472" rIns="92944" bIns="46472" numCol="1" anchor="b" anchorCtr="0" compatLnSpc="1">
            <a:prstTxWarp prst="textNoShape">
              <a:avLst/>
            </a:prstTxWarp>
          </a:bodyPr>
          <a:lstStyle>
            <a:lvl1pPr algn="r" defTabSz="929527">
              <a:defRPr sz="1200"/>
            </a:lvl1pPr>
          </a:lstStyle>
          <a:p>
            <a:pPr>
              <a:defRPr/>
            </a:pPr>
            <a:fld id="{8620C12C-C6FE-4DA7-AFF5-A8C2A424AD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r>
              <a:rPr lang="en-US" smtClean="0">
                <a:latin typeface="Times New Roman" pitchFamily="18" charset="0"/>
              </a:rPr>
              <a:t>30 Minute Brief</a:t>
            </a:r>
          </a:p>
        </p:txBody>
      </p:sp>
      <p:sp>
        <p:nvSpPr>
          <p:cNvPr id="21508" name="Slide Number Placeholder 3"/>
          <p:cNvSpPr>
            <a:spLocks noGrp="1"/>
          </p:cNvSpPr>
          <p:nvPr>
            <p:ph type="sldNum" sz="quarter" idx="5"/>
          </p:nvPr>
        </p:nvSpPr>
        <p:spPr>
          <a:noFill/>
        </p:spPr>
        <p:txBody>
          <a:bodyPr/>
          <a:lstStyle/>
          <a:p>
            <a:pPr defTabSz="925513"/>
            <a:fld id="{F63F0794-F581-420F-B89B-B41BC8DB8521}" type="slidenum">
              <a:rPr lang="en-US" smtClean="0"/>
              <a:pPr defTabSz="925513"/>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p:spPr>
        <p:txBody>
          <a:bodyPr/>
          <a:lstStyle/>
          <a:p>
            <a:endParaRPr lang="en-US" smtClean="0">
              <a:latin typeface="Times New Roman" pitchFamily="18" charset="0"/>
            </a:endParaRPr>
          </a:p>
        </p:txBody>
      </p:sp>
      <p:sp>
        <p:nvSpPr>
          <p:cNvPr id="22532" name="Slide Number Placeholder 3"/>
          <p:cNvSpPr>
            <a:spLocks noGrp="1"/>
          </p:cNvSpPr>
          <p:nvPr>
            <p:ph type="sldNum" sz="quarter" idx="5"/>
          </p:nvPr>
        </p:nvSpPr>
        <p:spPr>
          <a:noFill/>
        </p:spPr>
        <p:txBody>
          <a:bodyPr/>
          <a:lstStyle/>
          <a:p>
            <a:pPr defTabSz="928688"/>
            <a:fld id="{B4DA709F-1B1E-4105-BE61-53A1E518FEA8}" type="slidenum">
              <a:rPr lang="en-US" smtClean="0"/>
              <a:pPr defTabSz="928688"/>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p:spPr>
        <p:txBody>
          <a:bodyPr/>
          <a:lstStyle/>
          <a:p>
            <a:r>
              <a:rPr lang="en-US" smtClean="0">
                <a:latin typeface="Times New Roman" pitchFamily="18" charset="0"/>
              </a:rPr>
              <a:t>In an effort to efficiently use available resources, CPC has integrated Leadership Development training with mandatory Technical training allowing officer to learn and apply skills necessary to lead the organization. </a:t>
            </a:r>
          </a:p>
          <a:p>
            <a:endParaRPr lang="en-US" smtClean="0">
              <a:latin typeface="Times New Roman" pitchFamily="18" charset="0"/>
            </a:endParaRPr>
          </a:p>
          <a:p>
            <a:r>
              <a:rPr lang="en-US" smtClean="0">
                <a:latin typeface="Times New Roman" pitchFamily="18" charset="0"/>
              </a:rPr>
              <a:t>This model can be used as a model for civilian career development as well. </a:t>
            </a:r>
          </a:p>
          <a:p>
            <a:endParaRPr lang="en-US" smtClean="0">
              <a:latin typeface="Times New Roman" pitchFamily="18" charset="0"/>
            </a:endParaRPr>
          </a:p>
          <a:p>
            <a:r>
              <a:rPr lang="en-US" smtClean="0">
                <a:latin typeface="Times New Roman" pitchFamily="18" charset="0"/>
              </a:rPr>
              <a:t>The goal of this model is Preparation.  Frontloading officers with technical skills and providing them the wisdom to apply their skills effectively throughout their career.  </a:t>
            </a:r>
          </a:p>
          <a:p>
            <a:endParaRPr lang="en-US" smtClean="0">
              <a:latin typeface="Times New Roman" pitchFamily="18" charset="0"/>
            </a:endParaRPr>
          </a:p>
          <a:p>
            <a:r>
              <a:rPr lang="en-US" smtClean="0">
                <a:latin typeface="Times New Roman" pitchFamily="18" charset="0"/>
              </a:rPr>
              <a:t>Infusing officers with skills that are universally applicable to their next assignment whether it be shore, flight or sea, will assist NOAA in development of coordinated and common administrative and organizational practices.   </a:t>
            </a:r>
          </a:p>
        </p:txBody>
      </p:sp>
      <p:sp>
        <p:nvSpPr>
          <p:cNvPr id="23556" name="Slide Number Placeholder 3"/>
          <p:cNvSpPr>
            <a:spLocks noGrp="1"/>
          </p:cNvSpPr>
          <p:nvPr>
            <p:ph type="sldNum" sz="quarter" idx="5"/>
          </p:nvPr>
        </p:nvSpPr>
        <p:spPr>
          <a:noFill/>
        </p:spPr>
        <p:txBody>
          <a:bodyPr/>
          <a:lstStyle/>
          <a:p>
            <a:pPr defTabSz="925513"/>
            <a:fld id="{B2C2610F-269E-4949-91A9-97F8337EBCF1}" type="slidenum">
              <a:rPr lang="en-US" smtClean="0"/>
              <a:pPr defTabSz="925513"/>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marL="0" lvl="3"/>
            <a:r>
              <a:rPr lang="en-US" smtClean="0">
                <a:latin typeface="Times New Roman" pitchFamily="18" charset="0"/>
              </a:rPr>
              <a:t>A. NOAA Corps officer, </a:t>
            </a:r>
            <a:r>
              <a:rPr lang="en-US" sz="900" smtClean="0">
                <a:latin typeface="Times New Roman" pitchFamily="18" charset="0"/>
              </a:rPr>
              <a:t>NOAA Office and </a:t>
            </a:r>
            <a:r>
              <a:rPr lang="en-US" sz="900" smtClean="0">
                <a:latin typeface="Times New Roman" pitchFamily="18" charset="0"/>
                <a:cs typeface="Times New Roman" pitchFamily="18" charset="0"/>
              </a:rPr>
              <a:t>CPC note </a:t>
            </a:r>
            <a:r>
              <a:rPr lang="en-US" sz="800" smtClean="0">
                <a:latin typeface="Times New Roman" pitchFamily="18" charset="0"/>
              </a:rPr>
              <a:t>In cases where the NOAA Office does not participate, CPC may fund up to 50 percent of the costs</a:t>
            </a:r>
            <a:endParaRPr lang="en-US" sz="900" smtClean="0">
              <a:latin typeface="Times New Roman" pitchFamily="18" charset="0"/>
              <a:cs typeface="Times New Roman" pitchFamily="18" charset="0"/>
            </a:endParaRPr>
          </a:p>
          <a:p>
            <a:pPr marL="1257300" lvl="2" indent="-457200">
              <a:buFontTx/>
              <a:buAutoNum type="arabicPeriod"/>
            </a:pPr>
            <a:r>
              <a:rPr lang="en-US" smtClean="0">
                <a:latin typeface="Times New Roman" pitchFamily="18" charset="0"/>
                <a:cs typeface="Times New Roman" pitchFamily="18" charset="0"/>
              </a:rPr>
              <a:t>The officers must submit a memorandum of request to the Director, CPC</a:t>
            </a:r>
          </a:p>
          <a:p>
            <a:pPr marL="1257300" lvl="2" indent="-457200">
              <a:buFontTx/>
              <a:buAutoNum type="arabicPeriod"/>
            </a:pPr>
            <a:r>
              <a:rPr lang="en-US" smtClean="0">
                <a:latin typeface="Times New Roman" pitchFamily="18" charset="0"/>
                <a:cs typeface="Times New Roman" pitchFamily="18" charset="0"/>
              </a:rPr>
              <a:t>CPC will determine program need, confirm proper background and motivation, and counsel applicants regarding program suitability.</a:t>
            </a:r>
          </a:p>
          <a:p>
            <a:pPr marL="0" lvl="3"/>
            <a:r>
              <a:rPr lang="en-US" sz="900" smtClean="0">
                <a:latin typeface="Times New Roman" pitchFamily="18" charset="0"/>
                <a:cs typeface="Times New Roman" pitchFamily="18" charset="0"/>
              </a:rPr>
              <a:t>A PUT board will convene prior to the commencement of each semester to evaluate requests.</a:t>
            </a:r>
          </a:p>
          <a:p>
            <a:pPr marL="0" lvl="3"/>
            <a:r>
              <a:rPr lang="en-US" sz="900" smtClean="0">
                <a:latin typeface="Times New Roman" pitchFamily="18" charset="0"/>
                <a:cs typeface="Times New Roman" pitchFamily="18" charset="0"/>
              </a:rPr>
              <a:t>Contact the CPC training coordinator to establish a payment schedule. It is the officer’s responsibility to keep CPC informed of all changes</a:t>
            </a:r>
          </a:p>
          <a:p>
            <a:pPr marL="0" lvl="3"/>
            <a:endParaRPr lang="en-US" sz="900" smtClean="0">
              <a:latin typeface="Times New Roman" pitchFamily="18" charset="0"/>
              <a:cs typeface="Times New Roman" pitchFamily="18" charset="0"/>
            </a:endParaRPr>
          </a:p>
          <a:p>
            <a:pPr marL="0" lvl="3"/>
            <a:endParaRPr lang="en-US" sz="900" smtClean="0">
              <a:latin typeface="Times New Roman" pitchFamily="18" charset="0"/>
            </a:endParaRPr>
          </a:p>
          <a:p>
            <a:pPr marL="0" lvl="3"/>
            <a:endParaRPr lang="en-US" smtClean="0">
              <a:latin typeface="Times New Roman" pitchFamily="18" charset="0"/>
            </a:endParaRPr>
          </a:p>
          <a:p>
            <a:endParaRPr lang="en-US" smtClean="0">
              <a:latin typeface="Times New Roman" pitchFamily="18" charset="0"/>
            </a:endParaRPr>
          </a:p>
          <a:p>
            <a:pPr marL="0" lvl="3"/>
            <a:endParaRPr lang="en-US" sz="900" smtClean="0">
              <a:latin typeface="Times New Roman" pitchFamily="18" charset="0"/>
              <a:cs typeface="Times New Roman" pitchFamily="18" charset="0"/>
            </a:endParaRPr>
          </a:p>
          <a:p>
            <a:pPr marL="0" lvl="3"/>
            <a:endParaRPr lang="en-US" sz="900" smtClean="0">
              <a:latin typeface="Times New Roman" pitchFamily="18" charset="0"/>
            </a:endParaRPr>
          </a:p>
          <a:p>
            <a:pPr marL="0" lvl="3"/>
            <a:endParaRPr lang="en-US" smtClean="0">
              <a:latin typeface="Times New Roman" pitchFamily="18" charset="0"/>
            </a:endParaRPr>
          </a:p>
          <a:p>
            <a:endParaRPr lang="en-US" smtClean="0">
              <a:latin typeface="Times New Roman" pitchFamily="18" charset="0"/>
            </a:endParaRPr>
          </a:p>
        </p:txBody>
      </p:sp>
      <p:sp>
        <p:nvSpPr>
          <p:cNvPr id="24580" name="Slide Number Placeholder 3"/>
          <p:cNvSpPr>
            <a:spLocks noGrp="1"/>
          </p:cNvSpPr>
          <p:nvPr>
            <p:ph type="sldNum" sz="quarter" idx="5"/>
          </p:nvPr>
        </p:nvSpPr>
        <p:spPr>
          <a:noFill/>
        </p:spPr>
        <p:txBody>
          <a:bodyPr/>
          <a:lstStyle/>
          <a:p>
            <a:pPr defTabSz="928688"/>
            <a:fld id="{5513964A-AE90-41D7-8CB0-0D8E7FC35091}" type="slidenum">
              <a:rPr lang="en-US" smtClean="0"/>
              <a:pPr defTabSz="928688"/>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pPr marL="0" lvl="3"/>
            <a:r>
              <a:rPr lang="en-US" smtClean="0">
                <a:latin typeface="Times New Roman" pitchFamily="18" charset="0"/>
              </a:rPr>
              <a:t>A. NOAA Corps officer, </a:t>
            </a:r>
            <a:r>
              <a:rPr lang="en-US" sz="900" smtClean="0">
                <a:latin typeface="Times New Roman" pitchFamily="18" charset="0"/>
              </a:rPr>
              <a:t>NOAA Office and </a:t>
            </a:r>
            <a:r>
              <a:rPr lang="en-US" sz="900" smtClean="0">
                <a:latin typeface="Times New Roman" pitchFamily="18" charset="0"/>
                <a:cs typeface="Times New Roman" pitchFamily="18" charset="0"/>
              </a:rPr>
              <a:t>CPC note </a:t>
            </a:r>
            <a:r>
              <a:rPr lang="en-US" sz="800" smtClean="0">
                <a:latin typeface="Times New Roman" pitchFamily="18" charset="0"/>
              </a:rPr>
              <a:t>In cases where the NOAA Office does not participate, CPC may fund up to 50 percent of the costs</a:t>
            </a:r>
            <a:endParaRPr lang="en-US" sz="900" smtClean="0">
              <a:latin typeface="Times New Roman" pitchFamily="18" charset="0"/>
              <a:cs typeface="Times New Roman" pitchFamily="18" charset="0"/>
            </a:endParaRPr>
          </a:p>
          <a:p>
            <a:pPr marL="0" lvl="3"/>
            <a:endParaRPr lang="en-US" sz="900" smtClean="0">
              <a:latin typeface="Times New Roman" pitchFamily="18" charset="0"/>
              <a:cs typeface="Times New Roman" pitchFamily="18" charset="0"/>
            </a:endParaRPr>
          </a:p>
        </p:txBody>
      </p:sp>
      <p:sp>
        <p:nvSpPr>
          <p:cNvPr id="25604" name="Slide Number Placeholder 3"/>
          <p:cNvSpPr>
            <a:spLocks noGrp="1"/>
          </p:cNvSpPr>
          <p:nvPr>
            <p:ph type="sldNum" sz="quarter" idx="5"/>
          </p:nvPr>
        </p:nvSpPr>
        <p:spPr>
          <a:noFill/>
        </p:spPr>
        <p:txBody>
          <a:bodyPr/>
          <a:lstStyle/>
          <a:p>
            <a:pPr defTabSz="928688"/>
            <a:fld id="{722843EC-EF6A-4124-9579-BE6244C779BD}" type="slidenum">
              <a:rPr lang="en-US" smtClean="0"/>
              <a:pPr defTabSz="928688"/>
              <a:t>13</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p:spPr>
        <p:txBody>
          <a:bodyPr/>
          <a:lstStyle/>
          <a:p>
            <a:pPr marL="0" lvl="3"/>
            <a:endParaRPr lang="en-US" sz="900" smtClean="0">
              <a:latin typeface="Times New Roman" pitchFamily="18" charset="0"/>
              <a:cs typeface="Times New Roman" pitchFamily="18" charset="0"/>
            </a:endParaRPr>
          </a:p>
          <a:p>
            <a:pPr marL="0" lvl="3"/>
            <a:endParaRPr lang="en-US" sz="900" smtClean="0">
              <a:latin typeface="Times New Roman" pitchFamily="18" charset="0"/>
              <a:cs typeface="Times New Roman" pitchFamily="18" charset="0"/>
            </a:endParaRPr>
          </a:p>
          <a:p>
            <a:pPr marL="0" lvl="3"/>
            <a:endParaRPr lang="en-US" sz="900" smtClean="0">
              <a:latin typeface="Times New Roman" pitchFamily="18" charset="0"/>
            </a:endParaRPr>
          </a:p>
          <a:p>
            <a:pPr marL="0" lvl="3"/>
            <a:endParaRPr lang="en-US" smtClean="0">
              <a:latin typeface="Times New Roman" pitchFamily="18" charset="0"/>
            </a:endParaRPr>
          </a:p>
          <a:p>
            <a:endParaRPr lang="en-US" smtClean="0">
              <a:latin typeface="Times New Roman" pitchFamily="18" charset="0"/>
            </a:endParaRPr>
          </a:p>
        </p:txBody>
      </p:sp>
      <p:sp>
        <p:nvSpPr>
          <p:cNvPr id="26628" name="Slide Number Placeholder 3"/>
          <p:cNvSpPr>
            <a:spLocks noGrp="1"/>
          </p:cNvSpPr>
          <p:nvPr>
            <p:ph type="sldNum" sz="quarter" idx="5"/>
          </p:nvPr>
        </p:nvSpPr>
        <p:spPr>
          <a:noFill/>
        </p:spPr>
        <p:txBody>
          <a:bodyPr/>
          <a:lstStyle/>
          <a:p>
            <a:pPr defTabSz="928688"/>
            <a:fld id="{436AB75B-164C-4378-BE07-5FE6A1FBF328}" type="slidenum">
              <a:rPr lang="en-US" smtClean="0"/>
              <a:pPr defTabSz="928688"/>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20875"/>
            <a:ext cx="7772400" cy="1889126"/>
          </a:xfrm>
        </p:spPr>
        <p:txBody>
          <a:bodyPr/>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p:txBody>
          <a:bodyPr/>
          <a:lstStyle>
            <a:lvl1pPr>
              <a:defRPr/>
            </a:lvl1pPr>
          </a:lstStyle>
          <a:p>
            <a:pPr>
              <a:defRPr/>
            </a:pPr>
            <a:r>
              <a:rPr lang="en-US"/>
              <a:t>Presentation Title</a:t>
            </a:r>
          </a:p>
        </p:txBody>
      </p:sp>
      <p:sp>
        <p:nvSpPr>
          <p:cNvPr id="5" name="Rectangle 6"/>
          <p:cNvSpPr>
            <a:spLocks noGrp="1" noChangeArrowheads="1"/>
          </p:cNvSpPr>
          <p:nvPr>
            <p:ph type="sldNum" sz="quarter" idx="11"/>
          </p:nvPr>
        </p:nvSpPr>
        <p:spPr/>
        <p:txBody>
          <a:bodyPr/>
          <a:lstStyle>
            <a:lvl1pPr>
              <a:defRPr sz="1200"/>
            </a:lvl1pPr>
          </a:lstStyle>
          <a:p>
            <a:pPr>
              <a:defRPr/>
            </a:pPr>
            <a:fld id="{39FE02EB-8E1D-4ED8-8BBD-EC9CA8AA6412}" type="slidenum">
              <a:rPr/>
              <a:pPr>
                <a:defRPr/>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Presentation Title</a:t>
            </a:r>
          </a:p>
        </p:txBody>
      </p:sp>
      <p:sp>
        <p:nvSpPr>
          <p:cNvPr id="6" name="Rectangle 6"/>
          <p:cNvSpPr>
            <a:spLocks noGrp="1" noChangeArrowheads="1"/>
          </p:cNvSpPr>
          <p:nvPr>
            <p:ph type="sldNum" sz="quarter" idx="11"/>
          </p:nvPr>
        </p:nvSpPr>
        <p:spPr>
          <a:ln/>
        </p:spPr>
        <p:txBody>
          <a:bodyPr/>
          <a:lstStyle>
            <a:lvl1pPr>
              <a:defRPr/>
            </a:lvl1pPr>
          </a:lstStyle>
          <a:p>
            <a:pPr>
              <a:defRPr/>
            </a:pPr>
            <a:fld id="{7A388D29-315F-48AF-95DF-0450A9F97384}" type="slidenum">
              <a:rPr/>
              <a:pPr>
                <a:defRPr/>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76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31616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676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31616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Presentation Title</a:t>
            </a:r>
          </a:p>
        </p:txBody>
      </p:sp>
      <p:sp>
        <p:nvSpPr>
          <p:cNvPr id="8" name="Rectangle 6"/>
          <p:cNvSpPr>
            <a:spLocks noGrp="1" noChangeArrowheads="1"/>
          </p:cNvSpPr>
          <p:nvPr>
            <p:ph type="sldNum" sz="quarter" idx="11"/>
          </p:nvPr>
        </p:nvSpPr>
        <p:spPr>
          <a:ln/>
        </p:spPr>
        <p:txBody>
          <a:bodyPr/>
          <a:lstStyle>
            <a:lvl1pPr>
              <a:defRPr/>
            </a:lvl1pPr>
          </a:lstStyle>
          <a:p>
            <a:pPr>
              <a:defRPr/>
            </a:pPr>
            <a:fld id="{5ED0E1C3-6EED-4831-BE55-C88FEB9DFA2B}" type="slidenum">
              <a:rPr/>
              <a:pPr>
                <a:defRPr/>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Presentation Title</a:t>
            </a:r>
          </a:p>
        </p:txBody>
      </p:sp>
      <p:sp>
        <p:nvSpPr>
          <p:cNvPr id="4" name="Rectangle 6"/>
          <p:cNvSpPr>
            <a:spLocks noGrp="1" noChangeArrowheads="1"/>
          </p:cNvSpPr>
          <p:nvPr>
            <p:ph type="sldNum" sz="quarter" idx="11"/>
          </p:nvPr>
        </p:nvSpPr>
        <p:spPr>
          <a:ln/>
        </p:spPr>
        <p:txBody>
          <a:bodyPr/>
          <a:lstStyle>
            <a:lvl1pPr>
              <a:defRPr/>
            </a:lvl1pPr>
          </a:lstStyle>
          <a:p>
            <a:pPr>
              <a:defRPr/>
            </a:pPr>
            <a:fld id="{1D95F675-AF83-4956-B06A-5DEBB8A8F4A8}" type="slidenum">
              <a:rPr/>
              <a:pPr>
                <a:defRPr/>
              </a:pPr>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Presentation Title</a:t>
            </a:r>
          </a:p>
        </p:txBody>
      </p:sp>
      <p:sp>
        <p:nvSpPr>
          <p:cNvPr id="3" name="Rectangle 6"/>
          <p:cNvSpPr>
            <a:spLocks noGrp="1" noChangeArrowheads="1"/>
          </p:cNvSpPr>
          <p:nvPr>
            <p:ph type="sldNum" sz="quarter" idx="11"/>
          </p:nvPr>
        </p:nvSpPr>
        <p:spPr>
          <a:ln/>
        </p:spPr>
        <p:txBody>
          <a:bodyPr/>
          <a:lstStyle>
            <a:lvl1pPr>
              <a:defRPr/>
            </a:lvl1pPr>
          </a:lstStyle>
          <a:p>
            <a:pPr>
              <a:defRPr/>
            </a:pPr>
            <a:fld id="{75F7C3E3-6521-4394-AC92-A6734888B065}" type="slidenum">
              <a:rPr/>
              <a:pPr>
                <a:defRPr/>
              </a:pPr>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Content and Tex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1600200"/>
            <a:ext cx="43053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86300" y="1600200"/>
            <a:ext cx="43053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Presentation Title</a:t>
            </a:r>
          </a:p>
        </p:txBody>
      </p:sp>
      <p:sp>
        <p:nvSpPr>
          <p:cNvPr id="6" name="Rectangle 6"/>
          <p:cNvSpPr>
            <a:spLocks noGrp="1" noChangeArrowheads="1"/>
          </p:cNvSpPr>
          <p:nvPr>
            <p:ph type="sldNum" sz="quarter" idx="11"/>
          </p:nvPr>
        </p:nvSpPr>
        <p:spPr>
          <a:ln/>
        </p:spPr>
        <p:txBody>
          <a:bodyPr/>
          <a:lstStyle>
            <a:lvl1pPr>
              <a:defRPr/>
            </a:lvl1pPr>
          </a:lstStyle>
          <a:p>
            <a:pPr>
              <a:defRPr/>
            </a:pPr>
            <a:fld id="{14D67CF8-D170-4100-89CA-DE69AD9BB424}" type="slidenum">
              <a:rPr/>
              <a:pPr>
                <a:defRPr/>
              </a:pPr>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with two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7" name="Text Placeholder 6"/>
          <p:cNvSpPr>
            <a:spLocks noGrp="1"/>
          </p:cNvSpPr>
          <p:nvPr>
            <p:ph type="body" sz="quarter" idx="13"/>
          </p:nvPr>
        </p:nvSpPr>
        <p:spPr>
          <a:xfrm>
            <a:off x="762000" y="1600200"/>
            <a:ext cx="7696200" cy="1066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8"/>
          <p:cNvSpPr>
            <a:spLocks noGrp="1"/>
          </p:cNvSpPr>
          <p:nvPr>
            <p:ph type="body" sz="quarter" idx="14"/>
          </p:nvPr>
        </p:nvSpPr>
        <p:spPr>
          <a:xfrm>
            <a:off x="762000" y="2819400"/>
            <a:ext cx="3810000" cy="2895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 Placeholder 8"/>
          <p:cNvSpPr>
            <a:spLocks noGrp="1"/>
          </p:cNvSpPr>
          <p:nvPr>
            <p:ph type="body" sz="quarter" idx="15"/>
          </p:nvPr>
        </p:nvSpPr>
        <p:spPr>
          <a:xfrm>
            <a:off x="4724400" y="2819400"/>
            <a:ext cx="3733800" cy="2895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6"/>
          </p:nvPr>
        </p:nvSpPr>
        <p:spPr>
          <a:xfrm>
            <a:off x="762000" y="5715000"/>
            <a:ext cx="7696200" cy="533400"/>
          </a:xfrm>
        </p:spPr>
        <p:txBody>
          <a:bodyPr/>
          <a:lstStyle>
            <a:lvl1pPr>
              <a:defRPr sz="2400"/>
            </a:lvl1pPr>
            <a:lvl2pPr>
              <a:defRPr sz="20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7"/>
          </p:nvPr>
        </p:nvSpPr>
        <p:spPr>
          <a:ln/>
        </p:spPr>
        <p:txBody>
          <a:bodyPr/>
          <a:lstStyle>
            <a:lvl1pPr>
              <a:defRPr/>
            </a:lvl1pPr>
          </a:lstStyle>
          <a:p>
            <a:pPr>
              <a:defRPr/>
            </a:pPr>
            <a:r>
              <a:rPr lang="en-US"/>
              <a:t>Presentation Title</a:t>
            </a:r>
          </a:p>
        </p:txBody>
      </p:sp>
      <p:sp>
        <p:nvSpPr>
          <p:cNvPr id="11" name="Rectangle 6"/>
          <p:cNvSpPr>
            <a:spLocks noGrp="1" noChangeArrowheads="1"/>
          </p:cNvSpPr>
          <p:nvPr>
            <p:ph type="sldNum" sz="quarter" idx="18"/>
          </p:nvPr>
        </p:nvSpPr>
        <p:spPr>
          <a:ln/>
        </p:spPr>
        <p:txBody>
          <a:bodyPr/>
          <a:lstStyle>
            <a:lvl1pPr>
              <a:defRPr/>
            </a:lvl1pPr>
          </a:lstStyle>
          <a:p>
            <a:pPr>
              <a:defRPr/>
            </a:pPr>
            <a:fld id="{4979F19E-060D-4742-9D2A-01B3F5DA69E6}" type="slidenum">
              <a:rPr/>
              <a:pPr>
                <a:defRPr/>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447800" y="228600"/>
            <a:ext cx="6172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676400"/>
            <a:ext cx="7772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29" name="Rectangle 5"/>
          <p:cNvSpPr>
            <a:spLocks noGrp="1" noChangeArrowheads="1"/>
          </p:cNvSpPr>
          <p:nvPr>
            <p:ph type="ftr" sz="quarter" idx="3"/>
          </p:nvPr>
        </p:nvSpPr>
        <p:spPr bwMode="auto">
          <a:xfrm>
            <a:off x="685800" y="6248400"/>
            <a:ext cx="640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Narrow" pitchFamily="34" charset="0"/>
              </a:defRPr>
            </a:lvl1pPr>
          </a:lstStyle>
          <a:p>
            <a:pPr>
              <a:defRPr/>
            </a:pPr>
            <a:r>
              <a:rPr lang="en-US"/>
              <a:t>Presentation Title</a:t>
            </a:r>
          </a:p>
        </p:txBody>
      </p:sp>
      <p:sp>
        <p:nvSpPr>
          <p:cNvPr id="1030" name="Rectangle 6"/>
          <p:cNvSpPr>
            <a:spLocks noGrp="1" noChangeArrowheads="1"/>
          </p:cNvSpPr>
          <p:nvPr>
            <p:ph type="sldNum" sz="quarter" idx="4"/>
          </p:nvPr>
        </p:nvSpPr>
        <p:spPr bwMode="auto">
          <a:xfrm>
            <a:off x="7086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fontAlgn="base">
              <a:spcBef>
                <a:spcPct val="0"/>
              </a:spcBef>
              <a:spcAft>
                <a:spcPct val="0"/>
              </a:spcAft>
              <a:defRPr lang="en-US" sz="1000" b="0" kern="1200">
                <a:solidFill>
                  <a:schemeClr val="tx1"/>
                </a:solidFill>
                <a:latin typeface="Arial Narrow" pitchFamily="34" charset="0"/>
                <a:ea typeface="+mn-ea"/>
                <a:cs typeface="+mn-cs"/>
              </a:defRPr>
            </a:lvl1pPr>
          </a:lstStyle>
          <a:p>
            <a:pPr>
              <a:defRPr/>
            </a:pPr>
            <a:fld id="{08AB2F19-0395-4AFA-8E69-305B9F681712}" type="slidenum">
              <a:rPr/>
              <a:pPr>
                <a:defRPr/>
              </a:pPr>
              <a:t>‹#›</a:t>
            </a:fld>
            <a:endParaRPr dirty="0"/>
          </a:p>
        </p:txBody>
      </p:sp>
      <p:sp>
        <p:nvSpPr>
          <p:cNvPr id="2" name="Line 7"/>
          <p:cNvSpPr>
            <a:spLocks noChangeShapeType="1"/>
          </p:cNvSpPr>
          <p:nvPr/>
        </p:nvSpPr>
        <p:spPr bwMode="auto">
          <a:xfrm>
            <a:off x="228600" y="1524000"/>
            <a:ext cx="8686800" cy="0"/>
          </a:xfrm>
          <a:prstGeom prst="line">
            <a:avLst/>
          </a:prstGeom>
          <a:noFill/>
          <a:ln w="57150">
            <a:solidFill>
              <a:schemeClr val="accent1"/>
            </a:solidFill>
            <a:round/>
            <a:headEnd/>
            <a:tailEnd/>
          </a:ln>
        </p:spPr>
        <p:txBody>
          <a:bodyPr/>
          <a:lstStyle/>
          <a:p>
            <a:pPr>
              <a:defRPr/>
            </a:pPr>
            <a:endParaRPr lang="en-US"/>
          </a:p>
        </p:txBody>
      </p:sp>
      <p:pic>
        <p:nvPicPr>
          <p:cNvPr id="2055" name="Picture 8"/>
          <p:cNvPicPr>
            <a:picLocks noChangeAspect="1" noChangeArrowheads="1"/>
          </p:cNvPicPr>
          <p:nvPr/>
        </p:nvPicPr>
        <p:blipFill>
          <a:blip r:embed="rId10" cstate="print"/>
          <a:srcRect/>
          <a:stretch>
            <a:fillRect/>
          </a:stretch>
        </p:blipFill>
        <p:spPr bwMode="auto">
          <a:xfrm>
            <a:off x="7739063" y="228600"/>
            <a:ext cx="1201737" cy="1201738"/>
          </a:xfrm>
          <a:prstGeom prst="rect">
            <a:avLst/>
          </a:prstGeom>
          <a:noFill/>
          <a:ln w="12700">
            <a:noFill/>
            <a:miter lim="800000"/>
            <a:headEnd/>
            <a:tailEnd/>
          </a:ln>
        </p:spPr>
      </p:pic>
      <p:pic>
        <p:nvPicPr>
          <p:cNvPr id="2056" name="Picture 12" descr="doc_logo"/>
          <p:cNvPicPr>
            <a:picLocks noChangeAspect="1" noChangeArrowheads="1"/>
          </p:cNvPicPr>
          <p:nvPr userDrawn="1"/>
        </p:nvPicPr>
        <p:blipFill>
          <a:blip r:embed="rId11" cstate="print"/>
          <a:srcRect/>
          <a:stretch>
            <a:fillRect/>
          </a:stretch>
        </p:blipFill>
        <p:spPr bwMode="auto">
          <a:xfrm>
            <a:off x="228600" y="228600"/>
            <a:ext cx="1219200" cy="1212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85" r:id="rId1"/>
    <p:sldLayoutId id="2147483886" r:id="rId2"/>
    <p:sldLayoutId id="2147483879" r:id="rId3"/>
    <p:sldLayoutId id="2147483880" r:id="rId4"/>
    <p:sldLayoutId id="2147483881" r:id="rId5"/>
    <p:sldLayoutId id="2147483882" r:id="rId6"/>
    <p:sldLayoutId id="2147483883" r:id="rId7"/>
    <p:sldLayoutId id="2147483884" r:id="rId8"/>
  </p:sldLayoutIdLst>
  <p:hf hdr="0" dt="0"/>
  <p:txStyles>
    <p:titleStyle>
      <a:lvl1pPr algn="ctr" rtl="0" eaLnBrk="0" fontAlgn="base" hangingPunct="0">
        <a:spcBef>
          <a:spcPct val="0"/>
        </a:spcBef>
        <a:spcAft>
          <a:spcPct val="0"/>
        </a:spcAft>
        <a:defRPr sz="3600" b="1">
          <a:solidFill>
            <a:schemeClr val="tx2"/>
          </a:solidFill>
          <a:latin typeface="+mj-lt"/>
          <a:ea typeface="+mj-ea"/>
          <a:cs typeface="+mj-cs"/>
        </a:defRPr>
      </a:lvl1pPr>
      <a:lvl2pPr algn="ctr" rtl="0" eaLnBrk="0" fontAlgn="base" hangingPunct="0">
        <a:spcBef>
          <a:spcPct val="0"/>
        </a:spcBef>
        <a:spcAft>
          <a:spcPct val="0"/>
        </a:spcAft>
        <a:defRPr sz="3600" b="1">
          <a:solidFill>
            <a:schemeClr val="tx2"/>
          </a:solidFill>
          <a:latin typeface="Arial" charset="0"/>
        </a:defRPr>
      </a:lvl2pPr>
      <a:lvl3pPr algn="ctr" rtl="0" eaLnBrk="0" fontAlgn="base" hangingPunct="0">
        <a:spcBef>
          <a:spcPct val="0"/>
        </a:spcBef>
        <a:spcAft>
          <a:spcPct val="0"/>
        </a:spcAft>
        <a:defRPr sz="3600" b="1">
          <a:solidFill>
            <a:schemeClr val="tx2"/>
          </a:solidFill>
          <a:latin typeface="Arial" charset="0"/>
        </a:defRPr>
      </a:lvl3pPr>
      <a:lvl4pPr algn="ctr" rtl="0" eaLnBrk="0" fontAlgn="base" hangingPunct="0">
        <a:spcBef>
          <a:spcPct val="0"/>
        </a:spcBef>
        <a:spcAft>
          <a:spcPct val="0"/>
        </a:spcAft>
        <a:defRPr sz="3600" b="1">
          <a:solidFill>
            <a:schemeClr val="tx2"/>
          </a:solidFill>
          <a:latin typeface="Arial" charset="0"/>
        </a:defRPr>
      </a:lvl4pPr>
      <a:lvl5pPr algn="ctr" rtl="0" eaLnBrk="0" fontAlgn="base" hangingPunct="0">
        <a:spcBef>
          <a:spcPct val="0"/>
        </a:spcBef>
        <a:spcAft>
          <a:spcPct val="0"/>
        </a:spcAft>
        <a:defRPr sz="3600" b="1">
          <a:solidFill>
            <a:schemeClr val="tx2"/>
          </a:solidFill>
          <a:latin typeface="Arial" charset="0"/>
        </a:defRPr>
      </a:lvl5pPr>
      <a:lvl6pPr marL="457200" algn="l" rtl="0" eaLnBrk="1" fontAlgn="base" hangingPunct="1">
        <a:spcBef>
          <a:spcPct val="0"/>
        </a:spcBef>
        <a:spcAft>
          <a:spcPct val="0"/>
        </a:spcAft>
        <a:defRPr sz="3600" b="1">
          <a:solidFill>
            <a:schemeClr val="tx2"/>
          </a:solidFill>
          <a:latin typeface="Arial" charset="0"/>
        </a:defRPr>
      </a:lvl6pPr>
      <a:lvl7pPr marL="914400" algn="l" rtl="0" eaLnBrk="1" fontAlgn="base" hangingPunct="1">
        <a:spcBef>
          <a:spcPct val="0"/>
        </a:spcBef>
        <a:spcAft>
          <a:spcPct val="0"/>
        </a:spcAft>
        <a:defRPr sz="3600" b="1">
          <a:solidFill>
            <a:schemeClr val="tx2"/>
          </a:solidFill>
          <a:latin typeface="Arial" charset="0"/>
        </a:defRPr>
      </a:lvl7pPr>
      <a:lvl8pPr marL="1371600" algn="l" rtl="0" eaLnBrk="1" fontAlgn="base" hangingPunct="1">
        <a:spcBef>
          <a:spcPct val="0"/>
        </a:spcBef>
        <a:spcAft>
          <a:spcPct val="0"/>
        </a:spcAft>
        <a:defRPr sz="3600" b="1">
          <a:solidFill>
            <a:schemeClr val="tx2"/>
          </a:solidFill>
          <a:latin typeface="Arial" charset="0"/>
        </a:defRPr>
      </a:lvl8pPr>
      <a:lvl9pPr marL="1828800" algn="l" rtl="0" eaLnBrk="1" fontAlgn="base" hangingPunct="1">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ibill.va.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cpc.training@noa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225675"/>
            <a:ext cx="7772400" cy="1889125"/>
          </a:xfrm>
        </p:spPr>
        <p:txBody>
          <a:bodyPr/>
          <a:lstStyle/>
          <a:p>
            <a:r>
              <a:rPr lang="en-US" sz="4000" smtClean="0">
                <a:solidFill>
                  <a:schemeClr val="tx1"/>
                </a:solidFill>
                <a:latin typeface="Times New Roman" pitchFamily="18" charset="0"/>
                <a:cs typeface="Times New Roman" pitchFamily="18" charset="0"/>
              </a:rPr>
              <a:t>Training Opportunities</a:t>
            </a:r>
          </a:p>
        </p:txBody>
      </p:sp>
      <p:sp>
        <p:nvSpPr>
          <p:cNvPr id="5123" name="Rectangle 3"/>
          <p:cNvSpPr>
            <a:spLocks noGrp="1" noChangeArrowheads="1"/>
          </p:cNvSpPr>
          <p:nvPr>
            <p:ph type="subTitle" idx="1"/>
          </p:nvPr>
        </p:nvSpPr>
        <p:spPr>
          <a:xfrm>
            <a:off x="1371600" y="4724400"/>
            <a:ext cx="6400800" cy="1752600"/>
          </a:xfrm>
        </p:spPr>
        <p:txBody>
          <a:bodyPr/>
          <a:lstStyle/>
          <a:p>
            <a:pPr>
              <a:lnSpc>
                <a:spcPct val="80000"/>
              </a:lnSpc>
            </a:pPr>
            <a:endParaRPr lang="en-US" sz="1600" smtClean="0">
              <a:latin typeface="Times New Roman" pitchFamily="18" charset="0"/>
              <a:cs typeface="Times New Roman" pitchFamily="18" charset="0"/>
            </a:endParaRPr>
          </a:p>
          <a:p>
            <a:pPr>
              <a:lnSpc>
                <a:spcPct val="80000"/>
              </a:lnSpc>
            </a:pPr>
            <a:r>
              <a:rPr lang="en-US" sz="2400" smtClean="0">
                <a:latin typeface="Times New Roman" pitchFamily="18" charset="0"/>
                <a:cs typeface="Times New Roman" pitchFamily="18" charset="0"/>
              </a:rPr>
              <a:t>LT Jonathan R. French, NOAA</a:t>
            </a:r>
          </a:p>
          <a:p>
            <a:pPr>
              <a:lnSpc>
                <a:spcPct val="80000"/>
              </a:lnSpc>
            </a:pPr>
            <a:r>
              <a:rPr lang="en-US" sz="2400" smtClean="0">
                <a:latin typeface="Times New Roman" pitchFamily="18" charset="0"/>
                <a:cs typeface="Times New Roman" pitchFamily="18" charset="0"/>
              </a:rPr>
              <a:t>Leadership Coordinator/Staff Officer, Commissioned Personnel Center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latin typeface="Times New Roman" pitchFamily="18" charset="0"/>
                <a:cs typeface="Times New Roman" pitchFamily="18" charset="0"/>
              </a:rPr>
              <a:t>Leadership Development</a:t>
            </a:r>
            <a:endParaRPr lang="en-US" smtClean="0"/>
          </a:p>
        </p:txBody>
      </p:sp>
      <p:sp>
        <p:nvSpPr>
          <p:cNvPr id="8195" name="Content Placeholder 2"/>
          <p:cNvSpPr>
            <a:spLocks noGrp="1"/>
          </p:cNvSpPr>
          <p:nvPr>
            <p:ph idx="1"/>
          </p:nvPr>
        </p:nvSpPr>
        <p:spPr/>
        <p:txBody>
          <a:bodyPr/>
          <a:lstStyle/>
          <a:p>
            <a:pPr>
              <a:defRPr/>
            </a:pPr>
            <a:endParaRPr lang="en-US" sz="2400" b="1" dirty="0" smtClean="0">
              <a:solidFill>
                <a:schemeClr val="accent1"/>
              </a:solidFill>
              <a:latin typeface="Times New Roman" pitchFamily="18" charset="0"/>
              <a:cs typeface="Times New Roman" pitchFamily="18" charset="0"/>
            </a:endParaRPr>
          </a:p>
          <a:p>
            <a:pPr>
              <a:defRPr/>
            </a:pPr>
            <a:endParaRPr lang="en-US" sz="2400" b="1" dirty="0" smtClean="0">
              <a:solidFill>
                <a:schemeClr val="accent1"/>
              </a:solidFill>
              <a:latin typeface="Times New Roman" pitchFamily="18" charset="0"/>
              <a:cs typeface="Times New Roman" pitchFamily="18" charset="0"/>
            </a:endParaRPr>
          </a:p>
          <a:p>
            <a:pPr>
              <a:defRPr/>
            </a:pPr>
            <a:r>
              <a:rPr lang="en-US" sz="2400" b="1" dirty="0" smtClean="0">
                <a:solidFill>
                  <a:schemeClr val="accent1"/>
                </a:solidFill>
                <a:latin typeface="Times New Roman" pitchFamily="18" charset="0"/>
                <a:cs typeface="Times New Roman" pitchFamily="18" charset="0"/>
              </a:rPr>
              <a:t>Suggested Training Programs</a:t>
            </a:r>
          </a:p>
          <a:p>
            <a:pPr>
              <a:buFontTx/>
              <a:buNone/>
              <a:defRPr/>
            </a:pPr>
            <a:endParaRPr lang="en-US" sz="900" dirty="0" smtClean="0">
              <a:solidFill>
                <a:schemeClr val="accent1"/>
              </a:solidFill>
              <a:latin typeface="Times New Roman" pitchFamily="18" charset="0"/>
              <a:cs typeface="Times New Roman" pitchFamily="18" charset="0"/>
            </a:endParaRPr>
          </a:p>
          <a:p>
            <a:pPr lvl="1">
              <a:defRPr/>
            </a:pPr>
            <a:r>
              <a:rPr lang="en-US" sz="2200" dirty="0" smtClean="0">
                <a:solidFill>
                  <a:schemeClr val="tx2">
                    <a:lumMod val="60000"/>
                    <a:lumOff val="40000"/>
                  </a:schemeClr>
                </a:solidFill>
                <a:latin typeface="Times New Roman" pitchFamily="18" charset="0"/>
                <a:cs typeface="Times New Roman" pitchFamily="18" charset="0"/>
              </a:rPr>
              <a:t>Leadership Competencies Development Program (LCDP)</a:t>
            </a:r>
          </a:p>
          <a:p>
            <a:pPr lvl="1">
              <a:defRPr/>
            </a:pPr>
            <a:r>
              <a:rPr lang="en-US" sz="2200" dirty="0" smtClean="0">
                <a:solidFill>
                  <a:schemeClr val="tx2">
                    <a:lumMod val="60000"/>
                    <a:lumOff val="40000"/>
                  </a:schemeClr>
                </a:solidFill>
                <a:latin typeface="Times New Roman" pitchFamily="18" charset="0"/>
                <a:cs typeface="Times New Roman" pitchFamily="18" charset="0"/>
              </a:rPr>
              <a:t>Brookings institute </a:t>
            </a:r>
          </a:p>
          <a:p>
            <a:pPr lvl="1">
              <a:defRPr/>
            </a:pPr>
            <a:r>
              <a:rPr lang="en-US" sz="2200" dirty="0" smtClean="0">
                <a:solidFill>
                  <a:schemeClr val="tx2">
                    <a:lumMod val="60000"/>
                    <a:lumOff val="40000"/>
                  </a:schemeClr>
                </a:solidFill>
                <a:latin typeface="Times New Roman" pitchFamily="18" charset="0"/>
                <a:cs typeface="Times New Roman" pitchFamily="18" charset="0"/>
              </a:rPr>
              <a:t>Federal Executive Institute (FEI)</a:t>
            </a:r>
          </a:p>
          <a:p>
            <a:pPr lvl="1">
              <a:defRPr/>
            </a:pPr>
            <a:r>
              <a:rPr lang="en-US" sz="2200" dirty="0" smtClean="0">
                <a:solidFill>
                  <a:schemeClr val="tx2">
                    <a:lumMod val="60000"/>
                    <a:lumOff val="40000"/>
                  </a:schemeClr>
                </a:solidFill>
                <a:latin typeface="Times New Roman" pitchFamily="18" charset="0"/>
                <a:cs typeface="Times New Roman" pitchFamily="18" charset="0"/>
              </a:rPr>
              <a:t>American Management Association (AMA)</a:t>
            </a:r>
          </a:p>
        </p:txBody>
      </p:sp>
      <p:sp>
        <p:nvSpPr>
          <p:cNvPr id="13316" name="Slide Number Placeholder 4"/>
          <p:cNvSpPr>
            <a:spLocks noGrp="1"/>
          </p:cNvSpPr>
          <p:nvPr>
            <p:ph type="sldNum" sz="quarter" idx="11"/>
          </p:nvPr>
        </p:nvSpPr>
        <p:spPr>
          <a:noFill/>
        </p:spPr>
        <p:txBody>
          <a:bodyPr/>
          <a:lstStyle/>
          <a:p>
            <a:fld id="{C428DEDC-11A2-4818-9AC0-71C34F126B45}" type="slidenum">
              <a:rPr smtClean="0"/>
              <a:pPr/>
              <a:t>10</a:t>
            </a:fld>
            <a:endParaRPr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3200" smtClean="0">
                <a:latin typeface="Times New Roman" pitchFamily="18" charset="0"/>
                <a:cs typeface="Times New Roman" pitchFamily="18" charset="0"/>
              </a:rPr>
              <a:t>Leadership Development</a:t>
            </a:r>
            <a:endParaRPr lang="en-US" smtClean="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381000" y="1643063"/>
          <a:ext cx="8229600" cy="5105400"/>
        </p:xfrm>
        <a:graphic>
          <a:graphicData uri="http://schemas.openxmlformats.org/drawingml/2006/table">
            <a:tbl>
              <a:tblPr/>
              <a:tblGrid>
                <a:gridCol w="477348"/>
                <a:gridCol w="477348"/>
                <a:gridCol w="2492048"/>
                <a:gridCol w="1224109"/>
                <a:gridCol w="1334530"/>
                <a:gridCol w="801526"/>
                <a:gridCol w="1422690"/>
              </a:tblGrid>
              <a:tr h="358911">
                <a:tc>
                  <a:txBody>
                    <a:bodyPr/>
                    <a:lstStyle/>
                    <a:p>
                      <a:pPr algn="ctr" fontAlgn="ctr"/>
                      <a:r>
                        <a:rPr lang="en-US" sz="800" b="0" i="0" u="none" strike="noStrike" dirty="0" smtClean="0">
                          <a:solidFill>
                            <a:srgbClr val="000000"/>
                          </a:solidFill>
                          <a:latin typeface="Calibri"/>
                        </a:rPr>
                        <a:t>YEARS of Service</a:t>
                      </a:r>
                      <a:endParaRPr lang="en-US" sz="800" b="0" i="0" u="none" strike="noStrike" dirty="0">
                        <a:solidFill>
                          <a:srgbClr val="000000"/>
                        </a:solidFill>
                        <a:latin typeface="Calibri"/>
                      </a:endParaRPr>
                    </a:p>
                  </a:txBody>
                  <a:tcPr marL="6611" marR="6611" marT="6610" marB="0" anchor="ctr">
                    <a:lnL>
                      <a:noFill/>
                    </a:lnL>
                    <a:lnR>
                      <a:noFill/>
                    </a:lnR>
                    <a:lnT>
                      <a:noFill/>
                    </a:lnT>
                    <a:lnB>
                      <a:noFill/>
                    </a:lnB>
                  </a:tcPr>
                </a:tc>
                <a:tc>
                  <a:txBody>
                    <a:bodyPr/>
                    <a:lstStyle/>
                    <a:p>
                      <a:pPr algn="ctr" fontAlgn="ctr"/>
                      <a:r>
                        <a:rPr lang="en-US" sz="1200" b="0" i="0" u="none" strike="noStrike" dirty="0">
                          <a:solidFill>
                            <a:srgbClr val="000000"/>
                          </a:solidFill>
                          <a:latin typeface="Calibri"/>
                        </a:rPr>
                        <a:t>RANK</a:t>
                      </a:r>
                    </a:p>
                  </a:txBody>
                  <a:tcPr marL="6611" marR="6611" marT="661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smtClean="0">
                          <a:solidFill>
                            <a:srgbClr val="000000"/>
                          </a:solidFill>
                          <a:latin typeface="Calibri"/>
                        </a:rPr>
                        <a:t>LEADERSHIP  </a:t>
                      </a:r>
                      <a:r>
                        <a:rPr lang="en-US" sz="1200" b="0" i="0" u="none" strike="noStrike" dirty="0">
                          <a:solidFill>
                            <a:srgbClr val="000000"/>
                          </a:solidFill>
                          <a:latin typeface="Calibri"/>
                        </a:rPr>
                        <a:t>TRAINING</a:t>
                      </a:r>
                    </a:p>
                  </a:txBody>
                  <a:tcPr marL="6611" marR="6611" marT="6610" marB="0" anchor="ctr">
                    <a:lnL>
                      <a:noFill/>
                    </a:lnL>
                    <a:lnR>
                      <a:noFill/>
                    </a:lnR>
                    <a:lnT>
                      <a:noFill/>
                    </a:lnT>
                    <a:lnB>
                      <a:noFill/>
                    </a:lnB>
                  </a:tcPr>
                </a:tc>
                <a:tc>
                  <a:txBody>
                    <a:bodyPr/>
                    <a:lstStyle/>
                    <a:p>
                      <a:pPr algn="ctr" fontAlgn="ctr"/>
                      <a:r>
                        <a:rPr lang="en-US" sz="1200" b="0" i="0" u="none" strike="noStrike" dirty="0">
                          <a:solidFill>
                            <a:srgbClr val="000000"/>
                          </a:solidFill>
                          <a:latin typeface="Calibri"/>
                        </a:rPr>
                        <a:t>MARINER </a:t>
                      </a:r>
                    </a:p>
                  </a:txBody>
                  <a:tcPr marL="6611" marR="6611" marT="661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alibri"/>
                        </a:rPr>
                        <a:t>MARINER TECHNICAL TRAINING </a:t>
                      </a:r>
                    </a:p>
                  </a:txBody>
                  <a:tcPr marL="6611" marR="6611" marT="6610" marB="0" anchor="ctr">
                    <a:lnL>
                      <a:noFill/>
                    </a:lnL>
                    <a:lnR>
                      <a:noFill/>
                    </a:lnR>
                    <a:lnT>
                      <a:noFill/>
                    </a:lnT>
                    <a:lnB>
                      <a:noFill/>
                    </a:lnB>
                  </a:tcPr>
                </a:tc>
                <a:tc>
                  <a:txBody>
                    <a:bodyPr/>
                    <a:lstStyle/>
                    <a:p>
                      <a:pPr algn="ctr" fontAlgn="ctr"/>
                      <a:r>
                        <a:rPr lang="en-US" sz="1200" b="0" i="0" u="none" strike="noStrike" dirty="0">
                          <a:solidFill>
                            <a:srgbClr val="000000"/>
                          </a:solidFill>
                          <a:latin typeface="Calibri"/>
                        </a:rPr>
                        <a:t>AVIATOR</a:t>
                      </a:r>
                    </a:p>
                  </a:txBody>
                  <a:tcPr marL="6611" marR="6611" marT="661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alibri"/>
                        </a:rPr>
                        <a:t>AVIATOR TECHNICAL TRAINING</a:t>
                      </a:r>
                    </a:p>
                  </a:txBody>
                  <a:tcPr marL="6611" marR="6611" marT="6610" marB="0" anchor="ctr">
                    <a:lnL>
                      <a:noFill/>
                    </a:lnL>
                    <a:lnR>
                      <a:noFill/>
                    </a:lnR>
                    <a:lnT>
                      <a:noFill/>
                    </a:lnT>
                    <a:lnB>
                      <a:noFill/>
                    </a:lnB>
                  </a:tcPr>
                </a:tc>
              </a:tr>
              <a:tr h="182641">
                <a:tc>
                  <a:txBody>
                    <a:bodyPr/>
                    <a:lstStyle/>
                    <a:p>
                      <a:pPr algn="ctr" fontAlgn="ct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en-US" sz="1200" b="0" i="0" u="none" strike="noStrike" dirty="0">
                          <a:solidFill>
                            <a:srgbClr val="000000"/>
                          </a:solidFill>
                          <a:latin typeface="Calibri"/>
                        </a:rPr>
                        <a:t>ENS</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200" b="0" i="0" u="none" strike="noStrike" dirty="0">
                          <a:solidFill>
                            <a:srgbClr val="000000"/>
                          </a:solidFill>
                          <a:latin typeface="Calibri"/>
                        </a:rPr>
                        <a:t>LAMS</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3">
                  <a:txBody>
                    <a:bodyPr/>
                    <a:lstStyle/>
                    <a:p>
                      <a:pPr algn="ctr" fontAlgn="ctr"/>
                      <a:r>
                        <a:rPr lang="en-US" sz="1200" b="0" i="0" u="none" strike="noStrike" dirty="0">
                          <a:solidFill>
                            <a:srgbClr val="000000"/>
                          </a:solidFill>
                          <a:latin typeface="Calibri"/>
                        </a:rPr>
                        <a:t>JO</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200" b="0" i="0" u="none" strike="noStrike" dirty="0">
                          <a:solidFill>
                            <a:srgbClr val="000000"/>
                          </a:solidFill>
                          <a:latin typeface="Calibri"/>
                        </a:rPr>
                        <a:t>BOTC</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6">
                  <a:txBody>
                    <a:bodyPr/>
                    <a:lstStyle/>
                    <a:p>
                      <a:pPr algn="ctr" fontAlgn="ctr"/>
                      <a:r>
                        <a:rPr lang="en-US" sz="1200" b="0" i="0" u="none" strike="noStrike" dirty="0">
                          <a:solidFill>
                            <a:srgbClr val="000000"/>
                          </a:solidFill>
                          <a:latin typeface="Calibri"/>
                        </a:rPr>
                        <a:t>FLIGHT</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6">
                  <a:txBody>
                    <a:bodyPr/>
                    <a:lstStyle/>
                    <a:p>
                      <a:pPr algn="ctr" fontAlgn="ctr"/>
                      <a:r>
                        <a:rPr lang="en-US" sz="1200" b="0" i="0" u="none" strike="noStrike" dirty="0">
                          <a:solidFill>
                            <a:srgbClr val="000000"/>
                          </a:solidFill>
                          <a:latin typeface="Calibri"/>
                        </a:rPr>
                        <a:t>ANNUAL </a:t>
                      </a:r>
                      <a:br>
                        <a:rPr lang="en-US" sz="1200" b="0" i="0" u="none" strike="noStrike" dirty="0">
                          <a:solidFill>
                            <a:srgbClr val="000000"/>
                          </a:solidFill>
                          <a:latin typeface="Calibri"/>
                        </a:rPr>
                      </a:br>
                      <a:r>
                        <a:rPr lang="en-US" sz="1200" b="0" i="0" u="none" strike="noStrike" dirty="0">
                          <a:solidFill>
                            <a:srgbClr val="000000"/>
                          </a:solidFill>
                          <a:latin typeface="Calibri"/>
                        </a:rPr>
                        <a:t>FLIGHT</a:t>
                      </a:r>
                      <a:br>
                        <a:rPr lang="en-US" sz="1200" b="0" i="0" u="none" strike="noStrike" dirty="0">
                          <a:solidFill>
                            <a:srgbClr val="000000"/>
                          </a:solidFill>
                          <a:latin typeface="Calibri"/>
                        </a:rPr>
                      </a:br>
                      <a:r>
                        <a:rPr lang="en-US" sz="1200" b="0" i="0" u="none" strike="noStrike" dirty="0">
                          <a:solidFill>
                            <a:srgbClr val="000000"/>
                          </a:solidFill>
                          <a:latin typeface="Calibri"/>
                        </a:rPr>
                        <a:t>TRAINING </a:t>
                      </a:r>
                    </a:p>
                  </a:txBody>
                  <a:tcPr marL="6611" marR="6611" marT="6610"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35494">
                <a:tc>
                  <a:txBody>
                    <a:bodyPr/>
                    <a:lstStyle/>
                    <a:p>
                      <a:pPr algn="ctr" fontAlgn="ct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3">
                  <a:txBody>
                    <a:bodyPr/>
                    <a:lstStyle/>
                    <a:p>
                      <a:pPr algn="ctr" fontAlgn="ctr"/>
                      <a:r>
                        <a:rPr lang="en-US" sz="1200" b="0" i="0" u="none" strike="noStrike" dirty="0">
                          <a:solidFill>
                            <a:srgbClr val="000000"/>
                          </a:solidFill>
                          <a:latin typeface="Calibri"/>
                        </a:rPr>
                        <a:t>OPERATIONAL LEADERSHIP DEVELOPMENT TRAINING</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rowSpan="6">
                  <a:txBody>
                    <a:bodyPr/>
                    <a:lstStyle/>
                    <a:p>
                      <a:pPr algn="ctr" fontAlgn="ctr"/>
                      <a:r>
                        <a:rPr lang="en-US" sz="1200" b="0" i="0" u="none" strike="noStrike" dirty="0">
                          <a:solidFill>
                            <a:srgbClr val="000000"/>
                          </a:solidFill>
                          <a:latin typeface="Calibri"/>
                        </a:rPr>
                        <a:t>REFTRA/PSSO</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18504">
                <a:tc rowSpan="2">
                  <a:txBody>
                    <a:bodyPr/>
                    <a:lstStyle/>
                    <a:p>
                      <a:pPr algn="ctr" fontAlgn="ctr"/>
                      <a:endParaRPr lang="en-US" sz="400" b="0" i="0" u="none" strike="noStrike" dirty="0" smtClean="0">
                        <a:solidFill>
                          <a:srgbClr val="000000"/>
                        </a:solidFill>
                        <a:latin typeface="Calibri"/>
                      </a:endParaRPr>
                    </a:p>
                    <a:p>
                      <a:pPr algn="ctr" fontAlgn="ctr"/>
                      <a:r>
                        <a:rPr lang="en-US" sz="1100" b="0" i="0" u="none" strike="noStrike" dirty="0" smtClean="0">
                          <a:solidFill>
                            <a:srgbClr val="000000"/>
                          </a:solidFill>
                          <a:latin typeface="Calibri"/>
                        </a:rPr>
                        <a:t>2.5</a:t>
                      </a:r>
                    </a:p>
                  </a:txBody>
                  <a:tcPr marL="6611" marR="6611" marT="661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200" b="0" i="0" u="none" strike="noStrike">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18504">
                <a:tc vMerge="1">
                  <a:txBody>
                    <a:bodyPr/>
                    <a:lstStyle/>
                    <a:p>
                      <a:endParaRPr lang="en-US"/>
                    </a:p>
                  </a:txBody>
                  <a:tcPr/>
                </a:tc>
                <a:tc rowSpan="2">
                  <a:txBody>
                    <a:bodyPr/>
                    <a:lstStyle/>
                    <a:p>
                      <a:pPr algn="ctr" fontAlgn="ctr"/>
                      <a:r>
                        <a:rPr lang="en-US" sz="1200" b="0" i="0" u="none" strike="noStrike" dirty="0">
                          <a:solidFill>
                            <a:srgbClr val="000000"/>
                          </a:solidFill>
                          <a:latin typeface="Calibri"/>
                        </a:rPr>
                        <a:t>LTJG</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vMerge="1">
                  <a:txBody>
                    <a:bodyPr/>
                    <a:lstStyle/>
                    <a:p>
                      <a:endParaRPr lang="en-US"/>
                    </a:p>
                  </a:txBody>
                  <a:tcPr/>
                </a:tc>
                <a:tc rowSpan="3">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vMerge="1">
                  <a:txBody>
                    <a:bodyPr/>
                    <a:lstStyle/>
                    <a:p>
                      <a:pPr algn="ctr" fontAlgn="ctr"/>
                      <a:endParaRPr lang="en-US" sz="1200" b="0" i="0" u="none" strike="noStrike">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35494">
                <a:tc>
                  <a:txBody>
                    <a:bodyPr/>
                    <a:lstStyle/>
                    <a:p>
                      <a:pPr algn="ctr" fontAlgn="ct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2">
                  <a:txBody>
                    <a:bodyPr/>
                    <a:lstStyle/>
                    <a:p>
                      <a:pPr algn="ctr" fontAlgn="ctr"/>
                      <a:r>
                        <a:rPr lang="en-US" sz="1200" b="0" i="0" u="none" strike="noStrike" dirty="0">
                          <a:solidFill>
                            <a:srgbClr val="000000"/>
                          </a:solidFill>
                          <a:latin typeface="Calibri"/>
                        </a:rPr>
                        <a:t>MID-GRADE OFFICER TRAINING </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2641">
                <a:tc>
                  <a:txBody>
                    <a:bodyPr/>
                    <a:lstStyle/>
                    <a:p>
                      <a:pPr algn="ctr" fontAlgn="ctr"/>
                      <a:r>
                        <a:rPr lang="en-US" sz="1200" b="0" i="0" u="none" strike="noStrike" dirty="0" smtClean="0">
                          <a:solidFill>
                            <a:srgbClr val="000000"/>
                          </a:solidFill>
                          <a:latin typeface="Calibri"/>
                        </a:rPr>
                        <a:t>6</a:t>
                      </a: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rowSpan="5">
                  <a:txBody>
                    <a:bodyPr/>
                    <a:lstStyle/>
                    <a:p>
                      <a:pPr algn="ctr" fontAlgn="ctr"/>
                      <a:r>
                        <a:rPr lang="en-US" sz="1200" b="0" i="0" u="none" strike="noStrike" dirty="0">
                          <a:solidFill>
                            <a:srgbClr val="000000"/>
                          </a:solidFill>
                          <a:latin typeface="Calibri"/>
                        </a:rPr>
                        <a:t>LT</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200" b="0" i="0" u="none" strike="noStrike">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35494">
                <a:tc>
                  <a:txBody>
                    <a:bodyPr/>
                    <a:lstStyle/>
                    <a:p>
                      <a:pPr algn="ctr" fontAlgn="ct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5">
                  <a:txBody>
                    <a:bodyPr/>
                    <a:lstStyle/>
                    <a:p>
                      <a:pPr algn="ctr" fontAlgn="ctr"/>
                      <a:r>
                        <a:rPr lang="en-US" sz="1200" b="0" i="0" u="none" strike="noStrike" dirty="0" smtClean="0">
                          <a:solidFill>
                            <a:srgbClr val="000000"/>
                          </a:solidFill>
                          <a:latin typeface="Calibri"/>
                        </a:rPr>
                        <a:t>SENIOR</a:t>
                      </a:r>
                      <a:r>
                        <a:rPr lang="en-US" sz="1200" b="0" i="0" u="none" strike="noStrike" baseline="0" dirty="0" smtClean="0">
                          <a:solidFill>
                            <a:srgbClr val="000000"/>
                          </a:solidFill>
                          <a:latin typeface="Calibri"/>
                        </a:rPr>
                        <a:t> OFFICER</a:t>
                      </a:r>
                      <a:r>
                        <a:rPr lang="en-US" sz="1200" b="0" i="0" u="none" strike="noStrike" dirty="0" smtClean="0">
                          <a:solidFill>
                            <a:srgbClr val="000000"/>
                          </a:solidFill>
                          <a:latin typeface="Calibri"/>
                        </a:rPr>
                        <a:t> </a:t>
                      </a:r>
                      <a:r>
                        <a:rPr lang="en-US" sz="1200" b="0" i="0" u="none" strike="noStrike" dirty="0">
                          <a:solidFill>
                            <a:srgbClr val="000000"/>
                          </a:solidFill>
                          <a:latin typeface="Calibri"/>
                        </a:rPr>
                        <a:t>LEADERSHIP TRAINING</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fontAlgn="ctr"/>
                      <a:r>
                        <a:rPr lang="en-US" sz="1200" b="0" i="0" u="none" strike="noStrike" dirty="0">
                          <a:solidFill>
                            <a:srgbClr val="000000"/>
                          </a:solidFill>
                          <a:latin typeface="Calibri"/>
                        </a:rPr>
                        <a:t>OPS</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3">
                  <a:txBody>
                    <a:bodyPr/>
                    <a:lstStyle/>
                    <a:p>
                      <a:pPr algn="ctr" fontAlgn="ctr"/>
                      <a:r>
                        <a:rPr lang="en-US" sz="1200" b="0" i="0" u="none" strike="noStrike" dirty="0">
                          <a:solidFill>
                            <a:srgbClr val="000000"/>
                          </a:solidFill>
                          <a:latin typeface="Calibri"/>
                        </a:rPr>
                        <a:t>NAVY  </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rowSpan="3">
                  <a:txBody>
                    <a:bodyPr/>
                    <a:lstStyle/>
                    <a:p>
                      <a:pPr algn="ctr" fontAlgn="ctr"/>
                      <a:r>
                        <a:rPr lang="en-US" sz="1100" b="0" i="0" u="none" strike="noStrike" dirty="0">
                          <a:solidFill>
                            <a:srgbClr val="000000"/>
                          </a:solidFill>
                          <a:latin typeface="Calibri"/>
                        </a:rPr>
                        <a:t>NAVY</a:t>
                      </a:r>
                      <a:br>
                        <a:rPr lang="en-US" sz="1100" b="0" i="0" u="none" strike="noStrike" dirty="0">
                          <a:solidFill>
                            <a:srgbClr val="000000"/>
                          </a:solidFill>
                          <a:latin typeface="Calibri"/>
                        </a:rPr>
                      </a:br>
                      <a:r>
                        <a:rPr lang="en-US" sz="1100" b="0" i="0" u="none" strike="noStrike" dirty="0">
                          <a:solidFill>
                            <a:srgbClr val="000000"/>
                          </a:solidFill>
                          <a:latin typeface="Calibri"/>
                        </a:rPr>
                        <a:t>FLIGHT</a:t>
                      </a:r>
                      <a:br>
                        <a:rPr lang="en-US" sz="1100" b="0" i="0" u="none" strike="noStrike" dirty="0">
                          <a:solidFill>
                            <a:srgbClr val="000000"/>
                          </a:solidFill>
                          <a:latin typeface="Calibri"/>
                        </a:rPr>
                      </a:br>
                      <a:r>
                        <a:rPr lang="en-US" sz="1100" b="0" i="0" u="none" strike="noStrike" dirty="0">
                          <a:solidFill>
                            <a:srgbClr val="000000"/>
                          </a:solidFill>
                          <a:latin typeface="Calibri"/>
                        </a:rPr>
                        <a:t>TRAINING </a:t>
                      </a:r>
                    </a:p>
                  </a:txBody>
                  <a:tcPr marL="6611" marR="6611" marT="661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5494">
                <a:tc>
                  <a:txBody>
                    <a:bodyPr/>
                    <a:lstStyle/>
                    <a:p>
                      <a:pPr algn="ctr" fontAlgn="ct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6">
                  <a:txBody>
                    <a:bodyPr/>
                    <a:lstStyle/>
                    <a:p>
                      <a:pPr algn="ctr" fontAlgn="ctr"/>
                      <a:r>
                        <a:rPr lang="en-US" sz="1200" b="0" i="0" u="none" strike="noStrike" dirty="0">
                          <a:solidFill>
                            <a:srgbClr val="000000"/>
                          </a:solidFill>
                          <a:latin typeface="Calibri"/>
                        </a:rPr>
                        <a:t>REFTRA/PSSO</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20126">
                <a:tc rowSpan="2">
                  <a:txBody>
                    <a:bodyPr/>
                    <a:lstStyle/>
                    <a:p>
                      <a:pPr algn="ctr" fontAlgn="ct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18504">
                <a:tc vMerge="1">
                  <a:txBody>
                    <a:bodyPr/>
                    <a:lstStyle/>
                    <a:p>
                      <a:endParaRPr lang="en-US"/>
                    </a:p>
                  </a:txBody>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vMerge="1">
                  <a:txBody>
                    <a:bodyPr/>
                    <a:lstStyle/>
                    <a:p>
                      <a:pPr algn="ctr" fontAlgn="ctr"/>
                      <a:endParaRPr lang="en-US" sz="1200" b="0" i="0" u="none" strike="noStrike">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5">
                  <a:txBody>
                    <a:bodyPr/>
                    <a:lstStyle/>
                    <a:p>
                      <a:pPr algn="ctr" fontAlgn="ctr"/>
                      <a:r>
                        <a:rPr lang="en-US" sz="1200" b="0" i="0" u="none" strike="noStrike" dirty="0">
                          <a:solidFill>
                            <a:srgbClr val="000000"/>
                          </a:solidFill>
                          <a:latin typeface="Calibri"/>
                        </a:rPr>
                        <a:t>FLIGHT</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5">
                  <a:txBody>
                    <a:bodyPr/>
                    <a:lstStyle/>
                    <a:p>
                      <a:pPr algn="ctr" fontAlgn="ctr"/>
                      <a:r>
                        <a:rPr lang="en-US" sz="1200" b="0" i="0" u="none" strike="noStrike" dirty="0">
                          <a:solidFill>
                            <a:srgbClr val="000000"/>
                          </a:solidFill>
                          <a:latin typeface="Calibri"/>
                        </a:rPr>
                        <a:t>ANNUAL </a:t>
                      </a:r>
                      <a:br>
                        <a:rPr lang="en-US" sz="1200" b="0" i="0" u="none" strike="noStrike" dirty="0">
                          <a:solidFill>
                            <a:srgbClr val="000000"/>
                          </a:solidFill>
                          <a:latin typeface="Calibri"/>
                        </a:rPr>
                      </a:br>
                      <a:r>
                        <a:rPr lang="en-US" sz="1200" b="0" i="0" u="none" strike="noStrike" dirty="0">
                          <a:solidFill>
                            <a:srgbClr val="000000"/>
                          </a:solidFill>
                          <a:latin typeface="Calibri"/>
                        </a:rPr>
                        <a:t>FLIGHT</a:t>
                      </a:r>
                      <a:br>
                        <a:rPr lang="en-US" sz="1200" b="0" i="0" u="none" strike="noStrike" dirty="0">
                          <a:solidFill>
                            <a:srgbClr val="000000"/>
                          </a:solidFill>
                          <a:latin typeface="Calibri"/>
                        </a:rPr>
                      </a:br>
                      <a:r>
                        <a:rPr lang="en-US" sz="1200" b="0" i="0" u="none" strike="noStrike" dirty="0">
                          <a:solidFill>
                            <a:srgbClr val="000000"/>
                          </a:solidFill>
                          <a:latin typeface="Calibri"/>
                        </a:rPr>
                        <a:t>TRAINING </a:t>
                      </a:r>
                    </a:p>
                  </a:txBody>
                  <a:tcPr marL="6611" marR="6611" marT="661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641">
                <a:tc>
                  <a:txBody>
                    <a:bodyPr/>
                    <a:lstStyle/>
                    <a:p>
                      <a:pPr algn="ctr" fontAlgn="ctr"/>
                      <a:r>
                        <a:rPr lang="en-US" sz="1200" b="0" i="0" u="none" strike="noStrike" dirty="0" smtClean="0">
                          <a:solidFill>
                            <a:srgbClr val="000000"/>
                          </a:solidFill>
                          <a:latin typeface="Calibri"/>
                        </a:rPr>
                        <a:t>10</a:t>
                      </a:r>
                      <a:endParaRPr lang="en-US" sz="12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rowSpan="5">
                  <a:txBody>
                    <a:bodyPr/>
                    <a:lstStyle/>
                    <a:p>
                      <a:pPr algn="ctr" fontAlgn="ctr"/>
                      <a:r>
                        <a:rPr lang="en-US" sz="1200" b="0" i="0" u="none" strike="noStrike" dirty="0">
                          <a:solidFill>
                            <a:srgbClr val="000000"/>
                          </a:solidFill>
                          <a:latin typeface="Calibri"/>
                        </a:rPr>
                        <a:t>LCDR</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200" b="0" i="0" u="none" strike="noStrike">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35494">
                <a:tc rowSpan="4">
                  <a:txBody>
                    <a:bodyPr/>
                    <a:lstStyle/>
                    <a:p>
                      <a:pPr algn="ctr" fontAlgn="ctr"/>
                      <a:r>
                        <a:rPr lang="en-US" sz="1000" b="0" i="0" u="none" strike="noStrike" dirty="0" smtClean="0">
                          <a:solidFill>
                            <a:srgbClr val="000000"/>
                          </a:solidFill>
                          <a:latin typeface="Calibri"/>
                        </a:rPr>
                        <a:t>15</a:t>
                      </a:r>
                      <a:endParaRPr lang="en-US" sz="1000" b="0" i="0" u="none" strike="noStrike" dirty="0">
                        <a:solidFill>
                          <a:srgbClr val="000000"/>
                        </a:solidFill>
                        <a:latin typeface="Calibri"/>
                      </a:endParaRPr>
                    </a:p>
                  </a:txBody>
                  <a:tcPr marL="6611" marR="6611" marT="661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4">
                  <a:txBody>
                    <a:bodyPr/>
                    <a:lstStyle/>
                    <a:p>
                      <a:pPr algn="ctr" fontAlgn="ctr"/>
                      <a:r>
                        <a:rPr lang="en-US" sz="1200" b="0" i="0" u="none" strike="noStrike" dirty="0">
                          <a:solidFill>
                            <a:srgbClr val="000000"/>
                          </a:solidFill>
                          <a:latin typeface="Calibri"/>
                        </a:rPr>
                        <a:t>FULL TIME UNIVERSITY TRAINING (IF SELECTED)</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200" b="0" i="0" u="none" strike="noStrike">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35494">
                <a:tc vMerge="1">
                  <a:txBody>
                    <a:bodyPr/>
                    <a:lstStyle/>
                    <a:p>
                      <a:pPr algn="ctr" fontAlgn="ctr"/>
                      <a:endParaRPr lang="en-US" sz="800" b="0" i="0" u="none" strike="noStrike" dirty="0">
                        <a:solidFill>
                          <a:srgbClr val="000000"/>
                        </a:solidFill>
                        <a:latin typeface="Calibri"/>
                      </a:endParaRPr>
                    </a:p>
                  </a:txBody>
                  <a:tcPr marL="6611" marR="6611" marT="661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200" b="0" i="0" u="none" strike="noStrike" dirty="0">
                          <a:solidFill>
                            <a:srgbClr val="000000"/>
                          </a:solidFill>
                          <a:latin typeface="Calibri"/>
                        </a:rPr>
                        <a:t>XO</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252299">
                <a:tc vMerge="1">
                  <a:txBody>
                    <a:bodyPr/>
                    <a:lstStyle/>
                    <a:p>
                      <a:pPr algn="ctr" fontAlgn="ctr"/>
                      <a:endParaRPr lang="en-US" sz="800" b="0" i="0" u="none" strike="noStrike" dirty="0">
                        <a:solidFill>
                          <a:srgbClr val="000000"/>
                        </a:solidFill>
                        <a:latin typeface="Calibri"/>
                      </a:endParaRPr>
                    </a:p>
                  </a:txBody>
                  <a:tcPr marL="6611" marR="6611" marT="661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rowSpan="5">
                  <a:txBody>
                    <a:bodyPr/>
                    <a:lstStyle/>
                    <a:p>
                      <a:pPr algn="ctr" fontAlgn="ctr"/>
                      <a:r>
                        <a:rPr lang="en-US" sz="1200" b="0" i="0" u="none" strike="noStrike" dirty="0">
                          <a:solidFill>
                            <a:srgbClr val="000000"/>
                          </a:solidFill>
                          <a:latin typeface="Calibri"/>
                        </a:rPr>
                        <a:t>REFTRA/PSSO</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18504">
                <a:tc vMerge="1">
                  <a:txBody>
                    <a:bodyPr/>
                    <a:lstStyle/>
                    <a:p>
                      <a:endParaRPr lang="en-US"/>
                    </a:p>
                  </a:txBody>
                  <a:tcPr/>
                </a:tc>
                <a:tc vMerge="1">
                  <a:txBody>
                    <a:bodyPr/>
                    <a:lstStyle/>
                    <a:p>
                      <a:endParaRPr lang="en-US"/>
                    </a:p>
                  </a:txBody>
                  <a:tcPr/>
                </a:tc>
                <a:tc vMerge="1">
                  <a:txBody>
                    <a:bodyPr/>
                    <a:lstStyle/>
                    <a:p>
                      <a:endParaRPr lang="en-US"/>
                    </a:p>
                  </a:txBody>
                  <a:tcPr/>
                </a:tc>
                <a:tc rowSpan="3">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vMerge="1">
                  <a:txBody>
                    <a:bodyPr/>
                    <a:lstStyle/>
                    <a:p>
                      <a:pPr algn="ctr" fontAlgn="ctr"/>
                      <a:endParaRPr lang="en-US" sz="1200" b="0" i="0" u="none" strike="noStrike">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3">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rowSpan="3">
                  <a:txBody>
                    <a:bodyPr/>
                    <a:lstStyle/>
                    <a:p>
                      <a:pPr algn="ctr" fontAlgn="ctr"/>
                      <a:endParaRPr lang="en-US" sz="1200" b="0" i="0" u="none" strike="noStrike" dirty="0">
                        <a:solidFill>
                          <a:srgbClr val="000000"/>
                        </a:solidFill>
                        <a:latin typeface="Calibri"/>
                      </a:endParaRPr>
                    </a:p>
                  </a:txBody>
                  <a:tcPr marL="6611" marR="6611" marT="661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5494">
                <a:tc>
                  <a:txBody>
                    <a:bodyPr/>
                    <a:lstStyle/>
                    <a:p>
                      <a:pPr algn="ctr" fontAlgn="ctr"/>
                      <a:endParaRPr lang="en-US" sz="800" b="0" i="0" u="none" strike="noStrike" dirty="0">
                        <a:solidFill>
                          <a:srgbClr val="000000"/>
                        </a:solidFill>
                        <a:latin typeface="Calibri"/>
                      </a:endParaRPr>
                    </a:p>
                  </a:txBody>
                  <a:tcPr marL="6611" marR="6611" marT="6610" marB="0" anchor="ctr">
                    <a:lnL>
                      <a:noFill/>
                    </a:lnL>
                    <a:lnR w="12700" cap="flat" cmpd="sng" algn="ctr">
                      <a:solidFill>
                        <a:srgbClr val="000000"/>
                      </a:solidFill>
                      <a:prstDash val="solid"/>
                      <a:round/>
                      <a:headEnd type="none" w="med" len="med"/>
                      <a:tailEnd type="none" w="med" len="med"/>
                    </a:lnR>
                    <a:lnT>
                      <a:noFill/>
                    </a:lnT>
                    <a:lnB>
                      <a:noFill/>
                    </a:lnB>
                  </a:tcPr>
                </a:tc>
                <a:tc rowSpan="5">
                  <a:txBody>
                    <a:bodyPr/>
                    <a:lstStyle/>
                    <a:p>
                      <a:pPr algn="ctr" fontAlgn="ctr"/>
                      <a:r>
                        <a:rPr lang="en-US" sz="1200" b="0" i="0" u="none" strike="noStrike" dirty="0">
                          <a:solidFill>
                            <a:srgbClr val="000000"/>
                          </a:solidFill>
                          <a:latin typeface="Calibri"/>
                        </a:rPr>
                        <a:t>CDR</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9">
                  <a:txBody>
                    <a:bodyPr/>
                    <a:lstStyle/>
                    <a:p>
                      <a:pPr algn="ctr" fontAlgn="ctr"/>
                      <a:r>
                        <a:rPr lang="en-US" sz="1200" b="0" i="0" u="none" strike="noStrike" dirty="0">
                          <a:solidFill>
                            <a:srgbClr val="000000"/>
                          </a:solidFill>
                          <a:latin typeface="Calibri"/>
                        </a:rPr>
                        <a:t>CONTINUING EDUCATION </a:t>
                      </a:r>
                      <a:br>
                        <a:rPr lang="en-US" sz="1200" b="0" i="0" u="none" strike="noStrike" dirty="0">
                          <a:solidFill>
                            <a:srgbClr val="000000"/>
                          </a:solidFill>
                          <a:latin typeface="Calibri"/>
                        </a:rPr>
                      </a:br>
                      <a:r>
                        <a:rPr lang="en-US" sz="1200" b="0" i="0" u="none" strike="noStrike" dirty="0">
                          <a:solidFill>
                            <a:srgbClr val="000000"/>
                          </a:solidFill>
                          <a:latin typeface="Calibri"/>
                        </a:rPr>
                        <a:t>IN </a:t>
                      </a:r>
                      <a:br>
                        <a:rPr lang="en-US" sz="1200" b="0" i="0" u="none" strike="noStrike" dirty="0">
                          <a:solidFill>
                            <a:srgbClr val="000000"/>
                          </a:solidFill>
                          <a:latin typeface="Calibri"/>
                        </a:rPr>
                      </a:br>
                      <a:r>
                        <a:rPr lang="en-US" sz="1200" b="0" i="0" u="none" strike="noStrike" dirty="0">
                          <a:solidFill>
                            <a:srgbClr val="000000"/>
                          </a:solidFill>
                          <a:latin typeface="Calibri"/>
                        </a:rPr>
                        <a:t>EXECUTIVE LEADERSHIP </a:t>
                      </a:r>
                      <a:br>
                        <a:rPr lang="en-US" sz="1200" b="0" i="0" u="none" strike="noStrike" dirty="0">
                          <a:solidFill>
                            <a:srgbClr val="000000"/>
                          </a:solidFill>
                          <a:latin typeface="Calibri"/>
                        </a:rPr>
                      </a:br>
                      <a:endParaRPr lang="en-US" sz="1200" b="0" i="0" u="none" strike="noStrike" dirty="0">
                        <a:solidFill>
                          <a:srgbClr val="000000"/>
                        </a:solidFill>
                        <a:latin typeface="Calibri"/>
                      </a:endParaRP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200" b="0" i="0" u="none" strike="noStrike">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a:noFill/>
                    </a:lnR>
                    <a:lnT>
                      <a:noFill/>
                    </a:lnT>
                    <a:lnB>
                      <a:noFill/>
                    </a:lnB>
                  </a:tcPr>
                </a:tc>
              </a:tr>
              <a:tr h="135494">
                <a:tc rowSpan="4">
                  <a:txBody>
                    <a:bodyPr/>
                    <a:lstStyle/>
                    <a:p>
                      <a:pPr algn="ctr" fontAlgn="ctr"/>
                      <a:endParaRPr lang="en-US" sz="800" b="0" i="0" u="none" strike="noStrike" dirty="0">
                        <a:solidFill>
                          <a:srgbClr val="000000"/>
                        </a:solidFill>
                        <a:latin typeface="Calibri"/>
                      </a:endParaRPr>
                    </a:p>
                  </a:txBody>
                  <a:tcPr marL="6611" marR="6611" marT="661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pPr algn="ctr" fontAlgn="ctr"/>
                      <a:endParaRPr lang="en-US" sz="1200" b="0" i="0" u="none" strike="noStrike">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35494">
                <a:tc vMerge="1">
                  <a:txBody>
                    <a:bodyPr/>
                    <a:lstStyle/>
                    <a:p>
                      <a:pPr algn="ctr" fontAlgn="ctr"/>
                      <a:endParaRPr lang="en-US" sz="800" b="0" i="0" u="none" strike="noStrike" dirty="0">
                        <a:solidFill>
                          <a:srgbClr val="000000"/>
                        </a:solidFill>
                        <a:latin typeface="Calibri"/>
                      </a:endParaRPr>
                    </a:p>
                  </a:txBody>
                  <a:tcPr marL="6611" marR="6611" marT="661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rowSpan="2">
                  <a:txBody>
                    <a:bodyPr/>
                    <a:lstStyle/>
                    <a:p>
                      <a:pPr algn="ctr" fontAlgn="ctr"/>
                      <a:r>
                        <a:rPr lang="en-US" sz="1200" b="0" i="0" u="none" strike="noStrike" dirty="0">
                          <a:solidFill>
                            <a:srgbClr val="000000"/>
                          </a:solidFill>
                          <a:latin typeface="Calibri"/>
                        </a:rPr>
                        <a:t>CO</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Calibri"/>
                        </a:rPr>
                        <a:t>FLIGHT</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1100" b="0" i="0" u="none" strike="noStrike" dirty="0">
                          <a:solidFill>
                            <a:srgbClr val="000000"/>
                          </a:solidFill>
                          <a:latin typeface="Calibri"/>
                        </a:rPr>
                        <a:t>ANNUAL </a:t>
                      </a:r>
                      <a:br>
                        <a:rPr lang="en-US" sz="1100" b="0" i="0" u="none" strike="noStrike" dirty="0">
                          <a:solidFill>
                            <a:srgbClr val="000000"/>
                          </a:solidFill>
                          <a:latin typeface="Calibri"/>
                        </a:rPr>
                      </a:br>
                      <a:r>
                        <a:rPr lang="en-US" sz="1100" b="0" i="0" u="none" strike="noStrike" dirty="0">
                          <a:solidFill>
                            <a:srgbClr val="000000"/>
                          </a:solidFill>
                          <a:latin typeface="Calibri"/>
                        </a:rPr>
                        <a:t>FLIGHT</a:t>
                      </a:r>
                      <a:br>
                        <a:rPr lang="en-US" sz="1100" b="0" i="0" u="none" strike="noStrike" dirty="0">
                          <a:solidFill>
                            <a:srgbClr val="000000"/>
                          </a:solidFill>
                          <a:latin typeface="Calibri"/>
                        </a:rPr>
                      </a:br>
                      <a:r>
                        <a:rPr lang="en-US" sz="1100" b="0" i="0" u="none" strike="noStrike" dirty="0">
                          <a:solidFill>
                            <a:srgbClr val="000000"/>
                          </a:solidFill>
                          <a:latin typeface="Calibri"/>
                        </a:rPr>
                        <a:t>TRAINING </a:t>
                      </a:r>
                    </a:p>
                  </a:txBody>
                  <a:tcPr marL="6611" marR="6611" marT="661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20">
                <a:tc vMerge="1">
                  <a:txBody>
                    <a:bodyPr/>
                    <a:lstStyle/>
                    <a:p>
                      <a:pPr algn="ctr" fontAlgn="ctr"/>
                      <a:endParaRPr lang="en-US" sz="800" b="0" i="0" u="none" strike="noStrike" dirty="0">
                        <a:solidFill>
                          <a:srgbClr val="000000"/>
                        </a:solidFill>
                        <a:latin typeface="Calibri"/>
                      </a:endParaRPr>
                    </a:p>
                  </a:txBody>
                  <a:tcPr marL="6611" marR="6611" marT="661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pPr algn="ctr" fontAlgn="ctr"/>
                      <a:r>
                        <a:rPr lang="en-US" sz="1200" b="0" i="0" u="none" strike="noStrike" dirty="0">
                          <a:solidFill>
                            <a:srgbClr val="000000"/>
                          </a:solidFill>
                          <a:latin typeface="Calibri"/>
                        </a:rPr>
                        <a:t>REFTRA/PSSO</a:t>
                      </a:r>
                    </a:p>
                  </a:txBody>
                  <a:tcPr marL="6611" marR="6611" marT="66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118504">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3"/>
                    </a:solidFill>
                  </a:tcPr>
                </a:tc>
                <a:tc rowSpan="2">
                  <a:txBody>
                    <a:bodyPr/>
                    <a:lstStyle/>
                    <a:p>
                      <a:pPr algn="ctr" fontAlgn="ctr"/>
                      <a:endParaRPr lang="en-US" sz="1200" b="0" i="0" u="none" strike="noStrike" dirty="0">
                        <a:solidFill>
                          <a:srgbClr val="000000"/>
                        </a:solidFill>
                        <a:latin typeface="Calibri"/>
                      </a:endParaRPr>
                    </a:p>
                  </a:txBody>
                  <a:tcPr marL="6611" marR="6611" marT="661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0988">
                <a:tc rowSpan="4">
                  <a:txBody>
                    <a:bodyPr/>
                    <a:lstStyle/>
                    <a:p>
                      <a:pPr algn="ctr" fontAlgn="ctr"/>
                      <a:r>
                        <a:rPr lang="en-US" sz="1100" b="0" i="0" u="none" strike="noStrike" dirty="0" smtClean="0">
                          <a:solidFill>
                            <a:srgbClr val="000000"/>
                          </a:solidFill>
                          <a:latin typeface="Calibri"/>
                        </a:rPr>
                        <a:t>20</a:t>
                      </a:r>
                      <a:endParaRPr lang="en-US" sz="1100" b="0" i="0" u="none" strike="noStrike" dirty="0">
                        <a:solidFill>
                          <a:srgbClr val="000000"/>
                        </a:solidFill>
                        <a:latin typeface="Calibri"/>
                      </a:endParaRPr>
                    </a:p>
                  </a:txBody>
                  <a:tcPr marL="6611" marR="6611" marT="6610" marB="0">
                    <a:lnL>
                      <a:noFill/>
                    </a:lnL>
                    <a:lnR w="12700" cap="flat" cmpd="sng" algn="ctr">
                      <a:solidFill>
                        <a:srgbClr val="000000"/>
                      </a:solidFill>
                      <a:prstDash val="solid"/>
                      <a:round/>
                      <a:headEnd type="none" w="med" len="med"/>
                      <a:tailEnd type="none" w="med" len="med"/>
                    </a:lnR>
                    <a:lnT>
                      <a:noFill/>
                    </a:lnT>
                    <a:lnB>
                      <a:noFill/>
                    </a:lnB>
                  </a:tcPr>
                </a:tc>
                <a:tc rowSpan="4">
                  <a:txBody>
                    <a:bodyPr/>
                    <a:lstStyle/>
                    <a:p>
                      <a:pPr algn="ctr" fontAlgn="ctr"/>
                      <a:r>
                        <a:rPr lang="en-US" sz="1200" b="0" i="0" u="none" strike="noStrike" dirty="0">
                          <a:solidFill>
                            <a:srgbClr val="000000"/>
                          </a:solidFill>
                          <a:latin typeface="Calibri"/>
                        </a:rPr>
                        <a:t>CAPT</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vMerge="1">
                  <a:txBody>
                    <a:bodyPr/>
                    <a:lstStyle/>
                    <a:p>
                      <a:endParaRPr lang="en-US"/>
                    </a:p>
                  </a:txBody>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a:noFill/>
                    </a:lnR>
                    <a:lnT>
                      <a:noFill/>
                    </a:lnT>
                    <a:lnB>
                      <a:noFill/>
                    </a:lnB>
                  </a:tcPr>
                </a:tc>
              </a:tr>
              <a:tr h="135494">
                <a:tc vMerge="1">
                  <a:txBody>
                    <a:bodyPr/>
                    <a:lstStyle/>
                    <a:p>
                      <a:pPr algn="ctr" fontAlgn="ctr"/>
                      <a:endParaRPr lang="en-US" sz="800" b="0" i="0" u="none" strike="noStrike" dirty="0">
                        <a:solidFill>
                          <a:srgbClr val="000000"/>
                        </a:solidFill>
                        <a:latin typeface="Calibri"/>
                      </a:endParaRPr>
                    </a:p>
                  </a:txBody>
                  <a:tcPr marL="6611" marR="6611" marT="661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rowSpan="2">
                  <a:txBody>
                    <a:bodyPr/>
                    <a:lstStyle/>
                    <a:p>
                      <a:pPr algn="ctr" fontAlgn="ctr"/>
                      <a:r>
                        <a:rPr lang="en-US" sz="1200" b="0" i="0" u="none" strike="noStrike" dirty="0">
                          <a:solidFill>
                            <a:srgbClr val="000000"/>
                          </a:solidFill>
                          <a:latin typeface="Calibri"/>
                        </a:rPr>
                        <a:t>CO</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dirty="0">
                          <a:solidFill>
                            <a:srgbClr val="000000"/>
                          </a:solidFill>
                          <a:latin typeface="Calibri"/>
                        </a:rPr>
                        <a:t>FLIGHT</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a:txBody>
                    <a:bodyPr/>
                    <a:lstStyle/>
                    <a:p>
                      <a:pPr algn="ctr" fontAlgn="ctr"/>
                      <a:r>
                        <a:rPr lang="en-US" sz="1100" b="0" i="0" u="none" strike="noStrike" dirty="0">
                          <a:solidFill>
                            <a:srgbClr val="000000"/>
                          </a:solidFill>
                          <a:latin typeface="Calibri"/>
                        </a:rPr>
                        <a:t>ANNUAL </a:t>
                      </a:r>
                      <a:br>
                        <a:rPr lang="en-US" sz="1100" b="0" i="0" u="none" strike="noStrike" dirty="0">
                          <a:solidFill>
                            <a:srgbClr val="000000"/>
                          </a:solidFill>
                          <a:latin typeface="Calibri"/>
                        </a:rPr>
                      </a:br>
                      <a:r>
                        <a:rPr lang="en-US" sz="1100" b="0" i="0" u="none" strike="noStrike" dirty="0">
                          <a:solidFill>
                            <a:srgbClr val="000000"/>
                          </a:solidFill>
                          <a:latin typeface="Calibri"/>
                        </a:rPr>
                        <a:t>FLIGHT</a:t>
                      </a:r>
                      <a:br>
                        <a:rPr lang="en-US" sz="1100" b="0" i="0" u="none" strike="noStrike" dirty="0">
                          <a:solidFill>
                            <a:srgbClr val="000000"/>
                          </a:solidFill>
                          <a:latin typeface="Calibri"/>
                        </a:rPr>
                      </a:br>
                      <a:r>
                        <a:rPr lang="en-US" sz="1100" b="0" i="0" u="none" strike="noStrike" dirty="0">
                          <a:solidFill>
                            <a:srgbClr val="000000"/>
                          </a:solidFill>
                          <a:latin typeface="Calibri"/>
                        </a:rPr>
                        <a:t>TRAINING </a:t>
                      </a:r>
                    </a:p>
                  </a:txBody>
                  <a:tcPr marL="6611" marR="6611" marT="661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5620">
                <a:tc vMerge="1">
                  <a:txBody>
                    <a:bodyPr/>
                    <a:lstStyle/>
                    <a:p>
                      <a:pPr algn="ctr" fontAlgn="ctr"/>
                      <a:endParaRPr lang="en-US" sz="800" b="0" i="0" u="none" strike="noStrike" dirty="0">
                        <a:solidFill>
                          <a:srgbClr val="000000"/>
                        </a:solidFill>
                        <a:latin typeface="Calibri"/>
                      </a:endParaRPr>
                    </a:p>
                  </a:txBody>
                  <a:tcPr marL="6611" marR="6611" marT="6611" marB="0" anchor="ctr">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pPr algn="ctr" fontAlgn="ctr"/>
                      <a:endParaRPr lang="en-US" sz="1200" b="0" i="0" u="none" strike="noStrike" dirty="0">
                        <a:solidFill>
                          <a:srgbClr val="000000"/>
                        </a:solidFill>
                        <a:latin typeface="Calibri"/>
                      </a:endParaRP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vMerge="1">
                  <a:txBody>
                    <a:bodyPr/>
                    <a:lstStyle/>
                    <a:p>
                      <a:endParaRPr lang="en-US"/>
                    </a:p>
                  </a:txBody>
                  <a:tcPr/>
                </a:tc>
                <a:tc vMerge="1">
                  <a:txBody>
                    <a:bodyPr/>
                    <a:lstStyle/>
                    <a:p>
                      <a:endParaRPr lang="en-US"/>
                    </a:p>
                  </a:txBody>
                  <a:tcPr/>
                </a:tc>
              </a:tr>
              <a:tr h="524987">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vMerge="1">
                  <a:txBody>
                    <a:bodyPr/>
                    <a:lstStyle/>
                    <a:p>
                      <a:pPr algn="ctr" fontAlgn="ctr"/>
                      <a:endParaRPr lang="en-US" sz="1200" b="0" i="0" u="none" strike="noStrike" dirty="0">
                        <a:solidFill>
                          <a:srgbClr val="000000"/>
                        </a:solidFill>
                        <a:latin typeface="Calibri"/>
                      </a:endParaRPr>
                    </a:p>
                  </a:txBody>
                  <a:tcPr marL="6611" marR="6611" marT="661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200" b="0" i="0" u="none" strike="noStrike" dirty="0">
                          <a:solidFill>
                            <a:srgbClr val="000000"/>
                          </a:solidFill>
                          <a:latin typeface="Calibri"/>
                        </a:rPr>
                        <a:t>LAND</a:t>
                      </a:r>
                    </a:p>
                  </a:txBody>
                  <a:tcPr marL="6611" marR="6611" marT="6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3"/>
                    </a:solidFill>
                  </a:tcPr>
                </a:tc>
                <a:tc>
                  <a:txBody>
                    <a:bodyPr/>
                    <a:lstStyle/>
                    <a:p>
                      <a:pPr algn="ctr" fontAlgn="ctr"/>
                      <a:endParaRPr lang="en-US" sz="1200" b="0" i="0" u="none" strike="noStrike" dirty="0">
                        <a:solidFill>
                          <a:srgbClr val="000000"/>
                        </a:solidFill>
                        <a:latin typeface="Calibri"/>
                      </a:endParaRPr>
                    </a:p>
                  </a:txBody>
                  <a:tcPr marL="6611" marR="6611" marT="6610" marB="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4446" name="Slide Number Placeholder 4"/>
          <p:cNvSpPr>
            <a:spLocks noGrp="1"/>
          </p:cNvSpPr>
          <p:nvPr>
            <p:ph type="sldNum" sz="quarter" idx="11"/>
          </p:nvPr>
        </p:nvSpPr>
        <p:spPr>
          <a:noFill/>
        </p:spPr>
        <p:txBody>
          <a:bodyPr/>
          <a:lstStyle/>
          <a:p>
            <a:fld id="{33776388-E229-4C55-A6D3-33D89D983BC6}" type="slidenum">
              <a:rPr smtClean="0"/>
              <a:pPr/>
              <a:t>11</a:t>
            </a:fld>
            <a:endParaRPr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524000" y="228600"/>
            <a:ext cx="6172200" cy="1143000"/>
          </a:xfrm>
        </p:spPr>
        <p:txBody>
          <a:bodyPr/>
          <a:lstStyle/>
          <a:p>
            <a:r>
              <a:rPr lang="en-US" smtClean="0">
                <a:latin typeface="Times New Roman" pitchFamily="18" charset="0"/>
                <a:cs typeface="Times New Roman" pitchFamily="18" charset="0"/>
              </a:rPr>
              <a:t>Academic Training</a:t>
            </a:r>
            <a:br>
              <a:rPr lang="en-US" smtClean="0">
                <a:latin typeface="Times New Roman" pitchFamily="18" charset="0"/>
                <a:cs typeface="Times New Roman" pitchFamily="18" charset="0"/>
              </a:rPr>
            </a:br>
            <a:r>
              <a:rPr lang="en-US" sz="2400" smtClean="0">
                <a:latin typeface="Times New Roman" pitchFamily="18" charset="0"/>
                <a:cs typeface="Times New Roman" pitchFamily="18" charset="0"/>
              </a:rPr>
              <a:t>Part-time University Training (PUT)</a:t>
            </a:r>
            <a:endParaRPr lang="en-US" smtClean="0">
              <a:latin typeface="Times New Roman" pitchFamily="18" charset="0"/>
              <a:cs typeface="Times New Roman" pitchFamily="18" charset="0"/>
            </a:endParaRPr>
          </a:p>
        </p:txBody>
      </p:sp>
      <p:sp>
        <p:nvSpPr>
          <p:cNvPr id="15363" name="Content Placeholder 2"/>
          <p:cNvSpPr>
            <a:spLocks noGrp="1"/>
          </p:cNvSpPr>
          <p:nvPr>
            <p:ph idx="1"/>
          </p:nvPr>
        </p:nvSpPr>
        <p:spPr>
          <a:xfrm>
            <a:off x="609600" y="1676400"/>
            <a:ext cx="7620000" cy="4343400"/>
          </a:xfrm>
        </p:spPr>
        <p:txBody>
          <a:bodyPr/>
          <a:lstStyle/>
          <a:p>
            <a:pPr>
              <a:buFontTx/>
              <a:buNone/>
            </a:pPr>
            <a:r>
              <a:rPr lang="en-US" sz="2400" b="1" smtClean="0">
                <a:latin typeface="Times New Roman" pitchFamily="18" charset="0"/>
                <a:cs typeface="Times New Roman" pitchFamily="18" charset="0"/>
              </a:rPr>
              <a:t>NOAA CORPS DIRECTIVES -  </a:t>
            </a:r>
            <a:r>
              <a:rPr lang="en-US" sz="2400" u="sng" smtClean="0">
                <a:latin typeface="Times New Roman" pitchFamily="18" charset="0"/>
                <a:cs typeface="Times New Roman" pitchFamily="18" charset="0"/>
              </a:rPr>
              <a:t>Chapter 4 Part 1 </a:t>
            </a:r>
            <a:r>
              <a:rPr lang="en-US" sz="2400" smtClean="0">
                <a:latin typeface="Times New Roman" pitchFamily="18" charset="0"/>
                <a:cs typeface="Times New Roman" pitchFamily="18" charset="0"/>
              </a:rPr>
              <a:t>(04103)</a:t>
            </a:r>
            <a:endParaRPr lang="en-US" smtClean="0">
              <a:latin typeface="Times New Roman" pitchFamily="18" charset="0"/>
              <a:cs typeface="Times New Roman" pitchFamily="18" charset="0"/>
            </a:endParaRPr>
          </a:p>
          <a:p>
            <a:r>
              <a:rPr lang="en-US" sz="2000" smtClean="0">
                <a:latin typeface="Times New Roman" pitchFamily="18" charset="0"/>
                <a:cs typeface="Times New Roman" pitchFamily="18" charset="0"/>
              </a:rPr>
              <a:t>PUT costs are intended to be shared three ways</a:t>
            </a:r>
          </a:p>
          <a:p>
            <a:pPr lvl="1"/>
            <a:r>
              <a:rPr lang="en-US" sz="2000" smtClean="0">
                <a:latin typeface="Times New Roman" pitchFamily="18" charset="0"/>
                <a:cs typeface="Times New Roman" pitchFamily="18" charset="0"/>
              </a:rPr>
              <a:t>Officer, </a:t>
            </a:r>
          </a:p>
          <a:p>
            <a:pPr lvl="1"/>
            <a:r>
              <a:rPr lang="en-US" sz="2000" smtClean="0">
                <a:latin typeface="Times New Roman" pitchFamily="18" charset="0"/>
                <a:cs typeface="Times New Roman" pitchFamily="18" charset="0"/>
              </a:rPr>
              <a:t>CPC </a:t>
            </a:r>
          </a:p>
          <a:p>
            <a:pPr lvl="1"/>
            <a:r>
              <a:rPr lang="en-US" sz="2000" smtClean="0">
                <a:latin typeface="Times New Roman" pitchFamily="18" charset="0"/>
                <a:cs typeface="Times New Roman" pitchFamily="18" charset="0"/>
              </a:rPr>
              <a:t>Line Office</a:t>
            </a:r>
          </a:p>
          <a:p>
            <a:pPr lvl="1"/>
            <a:endParaRPr lang="en-US" sz="2000" smtClean="0">
              <a:latin typeface="Times New Roman" pitchFamily="18" charset="0"/>
              <a:cs typeface="Times New Roman" pitchFamily="18" charset="0"/>
            </a:endParaRPr>
          </a:p>
          <a:p>
            <a:r>
              <a:rPr lang="en-US" sz="2000" smtClean="0">
                <a:latin typeface="Times New Roman" pitchFamily="18" charset="0"/>
                <a:cs typeface="Times New Roman" pitchFamily="18" charset="0"/>
              </a:rPr>
              <a:t>Must be accepted and have completed one or more graduate-level courses with a GPA of 3.0 or higher. </a:t>
            </a:r>
          </a:p>
          <a:p>
            <a:endParaRPr lang="en-US" sz="2000" smtClean="0">
              <a:latin typeface="Times New Roman" pitchFamily="18" charset="0"/>
              <a:cs typeface="Times New Roman" pitchFamily="18" charset="0"/>
            </a:endParaRPr>
          </a:p>
          <a:p>
            <a:r>
              <a:rPr lang="en-US" sz="2000" smtClean="0">
                <a:latin typeface="Times New Roman" pitchFamily="18" charset="0"/>
                <a:cs typeface="Times New Roman" pitchFamily="18" charset="0"/>
              </a:rPr>
              <a:t>PUT request procedures are in the NOAA Corps Directives</a:t>
            </a:r>
          </a:p>
          <a:p>
            <a:endParaRPr lang="en-US" sz="2000" smtClean="0">
              <a:latin typeface="Times New Roman" pitchFamily="18" charset="0"/>
              <a:cs typeface="Times New Roman" pitchFamily="18" charset="0"/>
            </a:endParaRPr>
          </a:p>
          <a:p>
            <a:pPr marL="1257300" lvl="2" indent="-457200">
              <a:buFontTx/>
              <a:buAutoNum type="arabicPeriod"/>
            </a:pPr>
            <a:endParaRPr lang="en-US" sz="1600" smtClean="0"/>
          </a:p>
          <a:p>
            <a:pPr>
              <a:buFontTx/>
              <a:buNone/>
            </a:pPr>
            <a:endParaRPr lang="en-US" smtClean="0">
              <a:latin typeface="Times New Roman" pitchFamily="18" charset="0"/>
              <a:cs typeface="Times New Roman" pitchFamily="18" charset="0"/>
            </a:endParaRPr>
          </a:p>
        </p:txBody>
      </p:sp>
      <p:sp>
        <p:nvSpPr>
          <p:cNvPr id="15364" name="Slide Number Placeholder 4"/>
          <p:cNvSpPr>
            <a:spLocks noGrp="1"/>
          </p:cNvSpPr>
          <p:nvPr>
            <p:ph type="sldNum" sz="quarter" idx="11"/>
          </p:nvPr>
        </p:nvSpPr>
        <p:spPr>
          <a:noFill/>
        </p:spPr>
        <p:txBody>
          <a:bodyPr/>
          <a:lstStyle/>
          <a:p>
            <a:fld id="{57718794-E6AA-4B28-A1F3-C609799CF6F5}" type="slidenum">
              <a:rPr smtClean="0"/>
              <a:pPr/>
              <a:t>12</a:t>
            </a:fld>
            <a:endParaRPr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524000" y="228600"/>
            <a:ext cx="6172200" cy="1143000"/>
          </a:xfrm>
        </p:spPr>
        <p:txBody>
          <a:bodyPr/>
          <a:lstStyle/>
          <a:p>
            <a:r>
              <a:rPr lang="en-US" smtClean="0">
                <a:latin typeface="Times New Roman" pitchFamily="18" charset="0"/>
                <a:cs typeface="Times New Roman" pitchFamily="18" charset="0"/>
              </a:rPr>
              <a:t> Academic Training</a:t>
            </a:r>
            <a:r>
              <a:rPr lang="en-US" sz="3200" smtClean="0">
                <a:latin typeface="Times New Roman" pitchFamily="18" charset="0"/>
                <a:cs typeface="Times New Roman" pitchFamily="18" charset="0"/>
              </a:rPr>
              <a:t/>
            </a:r>
            <a:br>
              <a:rPr lang="en-US" sz="3200" smtClean="0">
                <a:latin typeface="Times New Roman" pitchFamily="18" charset="0"/>
                <a:cs typeface="Times New Roman" pitchFamily="18" charset="0"/>
              </a:rPr>
            </a:br>
            <a:r>
              <a:rPr lang="en-US" sz="2400" smtClean="0">
                <a:latin typeface="Times New Roman" pitchFamily="18" charset="0"/>
                <a:cs typeface="Times New Roman" pitchFamily="18" charset="0"/>
              </a:rPr>
              <a:t>Full-time University Training (FUT)</a:t>
            </a:r>
            <a:endParaRPr lang="en-US" sz="3200" smtClean="0">
              <a:latin typeface="Times New Roman" pitchFamily="18" charset="0"/>
              <a:cs typeface="Times New Roman" pitchFamily="18" charset="0"/>
            </a:endParaRPr>
          </a:p>
        </p:txBody>
      </p:sp>
      <p:sp>
        <p:nvSpPr>
          <p:cNvPr id="16387" name="Content Placeholder 2"/>
          <p:cNvSpPr>
            <a:spLocks noGrp="1"/>
          </p:cNvSpPr>
          <p:nvPr>
            <p:ph idx="1"/>
          </p:nvPr>
        </p:nvSpPr>
        <p:spPr>
          <a:xfrm>
            <a:off x="762000" y="1828800"/>
            <a:ext cx="7696200" cy="3962400"/>
          </a:xfrm>
        </p:spPr>
        <p:txBody>
          <a:bodyPr/>
          <a:lstStyle/>
          <a:p>
            <a:r>
              <a:rPr lang="en-US" sz="2400" b="1" smtClean="0">
                <a:latin typeface="Times New Roman" pitchFamily="18" charset="0"/>
                <a:cs typeface="Times New Roman" pitchFamily="18" charset="0"/>
              </a:rPr>
              <a:t>NOAA CORPS DIRECTIVES </a:t>
            </a:r>
            <a:r>
              <a:rPr lang="en-US" sz="2000" u="sng" smtClean="0">
                <a:latin typeface="Times New Roman" pitchFamily="18" charset="0"/>
                <a:cs typeface="Times New Roman" pitchFamily="18" charset="0"/>
              </a:rPr>
              <a:t>Chapter 4 Part 1 </a:t>
            </a:r>
            <a:r>
              <a:rPr lang="en-US" sz="2000" smtClean="0">
                <a:latin typeface="Times New Roman" pitchFamily="18" charset="0"/>
                <a:cs typeface="Times New Roman" pitchFamily="18" charset="0"/>
              </a:rPr>
              <a:t>(04103)</a:t>
            </a:r>
          </a:p>
          <a:p>
            <a:endParaRPr lang="en-US" sz="2400" b="1" smtClean="0">
              <a:latin typeface="Times New Roman" pitchFamily="18" charset="0"/>
              <a:cs typeface="Times New Roman" pitchFamily="18" charset="0"/>
            </a:endParaRPr>
          </a:p>
          <a:p>
            <a:r>
              <a:rPr lang="en-US" sz="2400" b="1" smtClean="0">
                <a:latin typeface="Times New Roman" pitchFamily="18" charset="0"/>
                <a:cs typeface="Times New Roman" pitchFamily="18" charset="0"/>
              </a:rPr>
              <a:t>CPC Provided FUT is Temporarily Suspended</a:t>
            </a:r>
          </a:p>
          <a:p>
            <a:pPr>
              <a:buFontTx/>
              <a:buNone/>
            </a:pPr>
            <a:endParaRPr lang="en-US" sz="2400" b="1" smtClean="0">
              <a:latin typeface="Times New Roman" pitchFamily="18" charset="0"/>
              <a:cs typeface="Times New Roman" pitchFamily="18" charset="0"/>
            </a:endParaRPr>
          </a:p>
          <a:p>
            <a:r>
              <a:rPr lang="en-US" sz="2400" b="1" smtClean="0">
                <a:latin typeface="Times New Roman" pitchFamily="18" charset="0"/>
                <a:cs typeface="Times New Roman" pitchFamily="18" charset="0"/>
              </a:rPr>
              <a:t>Some Line Offices offer FUT Billets</a:t>
            </a:r>
          </a:p>
          <a:p>
            <a:pPr lvl="1"/>
            <a:r>
              <a:rPr lang="en-US" smtClean="0">
                <a:latin typeface="Times New Roman" pitchFamily="18" charset="0"/>
                <a:cs typeface="Times New Roman" pitchFamily="18" charset="0"/>
              </a:rPr>
              <a:t>Costs are covered by the Line Office</a:t>
            </a:r>
          </a:p>
          <a:p>
            <a:pPr lvl="1"/>
            <a:r>
              <a:rPr lang="en-US" smtClean="0">
                <a:latin typeface="Times New Roman" pitchFamily="18" charset="0"/>
                <a:cs typeface="Times New Roman" pitchFamily="18" charset="0"/>
              </a:rPr>
              <a:t>Highly Competitive</a:t>
            </a:r>
          </a:p>
          <a:p>
            <a:pPr lvl="1"/>
            <a:r>
              <a:rPr lang="en-US" smtClean="0">
                <a:latin typeface="Times New Roman" pitchFamily="18" charset="0"/>
                <a:cs typeface="Times New Roman" pitchFamily="18" charset="0"/>
              </a:rPr>
              <a:t>Subject limited</a:t>
            </a:r>
          </a:p>
          <a:p>
            <a:pPr lvl="1"/>
            <a:r>
              <a:rPr lang="en-US" smtClean="0">
                <a:latin typeface="Times New Roman" pitchFamily="18" charset="0"/>
                <a:cs typeface="Times New Roman" pitchFamily="18" charset="0"/>
              </a:rPr>
              <a:t>Line Office must reprogram a Billet to create a FUT billet</a:t>
            </a:r>
          </a:p>
          <a:p>
            <a:pPr lvl="1">
              <a:buFontTx/>
              <a:buNone/>
            </a:pPr>
            <a:endParaRPr lang="en-US" smtClean="0">
              <a:latin typeface="Times New Roman" pitchFamily="18" charset="0"/>
              <a:cs typeface="Times New Roman" pitchFamily="18" charset="0"/>
            </a:endParaRPr>
          </a:p>
        </p:txBody>
      </p:sp>
      <p:sp>
        <p:nvSpPr>
          <p:cNvPr id="16388" name="Slide Number Placeholder 4"/>
          <p:cNvSpPr>
            <a:spLocks noGrp="1"/>
          </p:cNvSpPr>
          <p:nvPr>
            <p:ph type="sldNum" sz="quarter" idx="11"/>
          </p:nvPr>
        </p:nvSpPr>
        <p:spPr>
          <a:noFill/>
        </p:spPr>
        <p:txBody>
          <a:bodyPr/>
          <a:lstStyle/>
          <a:p>
            <a:fld id="{2F8B53FA-B4E9-44E4-A550-7E0E89E2CAD9}" type="slidenum">
              <a:rPr smtClean="0"/>
              <a:pPr/>
              <a:t>13</a:t>
            </a:fld>
            <a:endParaRPr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524000" y="228600"/>
            <a:ext cx="6172200" cy="1143000"/>
          </a:xfrm>
        </p:spPr>
        <p:txBody>
          <a:bodyPr/>
          <a:lstStyle/>
          <a:p>
            <a:pPr marL="342900" indent="-342900"/>
            <a:r>
              <a:rPr lang="en-US" smtClean="0"/>
              <a:t> </a:t>
            </a:r>
            <a:r>
              <a:rPr lang="en-US" sz="3200" smtClean="0">
                <a:latin typeface="Times New Roman" pitchFamily="18" charset="0"/>
                <a:cs typeface="Times New Roman" pitchFamily="18" charset="0"/>
              </a:rPr>
              <a:t>GI Bill</a:t>
            </a:r>
          </a:p>
        </p:txBody>
      </p:sp>
      <p:sp>
        <p:nvSpPr>
          <p:cNvPr id="17411" name="Content Placeholder 2"/>
          <p:cNvSpPr>
            <a:spLocks noGrp="1"/>
          </p:cNvSpPr>
          <p:nvPr>
            <p:ph idx="1"/>
          </p:nvPr>
        </p:nvSpPr>
        <p:spPr>
          <a:xfrm>
            <a:off x="228600" y="1752600"/>
            <a:ext cx="8686800" cy="4648200"/>
          </a:xfrm>
        </p:spPr>
        <p:txBody>
          <a:bodyPr/>
          <a:lstStyle/>
          <a:p>
            <a:pPr marL="1257300" lvl="2" indent="-457200">
              <a:buFontTx/>
              <a:buNone/>
            </a:pPr>
            <a:endParaRPr lang="en-US" sz="1600" smtClean="0"/>
          </a:p>
          <a:p>
            <a:pPr>
              <a:buFontTx/>
              <a:buNone/>
            </a:pPr>
            <a:endParaRPr lang="en-US" smtClean="0">
              <a:latin typeface="Times New Roman" pitchFamily="18" charset="0"/>
              <a:cs typeface="Times New Roman" pitchFamily="18" charset="0"/>
            </a:endParaRPr>
          </a:p>
        </p:txBody>
      </p:sp>
      <p:sp>
        <p:nvSpPr>
          <p:cNvPr id="17412" name="Slide Number Placeholder 4"/>
          <p:cNvSpPr>
            <a:spLocks noGrp="1"/>
          </p:cNvSpPr>
          <p:nvPr>
            <p:ph type="sldNum" sz="quarter" idx="11"/>
          </p:nvPr>
        </p:nvSpPr>
        <p:spPr>
          <a:noFill/>
        </p:spPr>
        <p:txBody>
          <a:bodyPr/>
          <a:lstStyle/>
          <a:p>
            <a:fld id="{B5802663-D81A-4B9A-A487-04E17E944DDE}" type="slidenum">
              <a:rPr smtClean="0"/>
              <a:pPr/>
              <a:t>14</a:t>
            </a:fld>
            <a:endParaRPr smtClean="0"/>
          </a:p>
        </p:txBody>
      </p:sp>
      <p:sp>
        <p:nvSpPr>
          <p:cNvPr id="17413" name="TextBox 4"/>
          <p:cNvSpPr txBox="1">
            <a:spLocks noChangeArrowheads="1"/>
          </p:cNvSpPr>
          <p:nvPr/>
        </p:nvSpPr>
        <p:spPr bwMode="auto">
          <a:xfrm>
            <a:off x="304800" y="1752600"/>
            <a:ext cx="8382000" cy="4340225"/>
          </a:xfrm>
          <a:prstGeom prst="rect">
            <a:avLst/>
          </a:prstGeom>
          <a:noFill/>
          <a:ln w="9525">
            <a:noFill/>
            <a:miter lim="800000"/>
            <a:headEnd/>
            <a:tailEnd/>
          </a:ln>
        </p:spPr>
        <p:txBody>
          <a:bodyPr>
            <a:spAutoFit/>
          </a:bodyPr>
          <a:lstStyle/>
          <a:p>
            <a:pPr>
              <a:buFont typeface="Arial" charset="0"/>
              <a:buChar char="•"/>
            </a:pPr>
            <a:r>
              <a:rPr lang="en-US"/>
              <a:t>Administered under the Department of Veterans Affairs</a:t>
            </a:r>
          </a:p>
          <a:p>
            <a:pPr lvl="1">
              <a:buFont typeface="Arial" charset="0"/>
              <a:buChar char="•"/>
            </a:pPr>
            <a:r>
              <a:rPr lang="en-US" sz="2000"/>
              <a:t> GI Bill website is an excellent resource for all questions related to using your GI Bill. </a:t>
            </a:r>
          </a:p>
          <a:p>
            <a:pPr>
              <a:buFont typeface="Arial" charset="0"/>
              <a:buChar char="•"/>
            </a:pPr>
            <a:r>
              <a:rPr lang="en-US"/>
              <a:t>Eligibility requirements for each program varies  </a:t>
            </a:r>
          </a:p>
          <a:p>
            <a:pPr>
              <a:buFont typeface="Arial" charset="0"/>
              <a:buChar char="•"/>
            </a:pPr>
            <a:r>
              <a:rPr lang="en-US"/>
              <a:t>Recently there have been many changes to the GI Bill:</a:t>
            </a:r>
          </a:p>
          <a:p>
            <a:pPr lvl="1">
              <a:buFont typeface="Arial" charset="0"/>
              <a:buChar char="•"/>
            </a:pPr>
            <a:r>
              <a:rPr lang="en-US" sz="2000"/>
              <a:t>Post 9/11 GI Bill</a:t>
            </a:r>
          </a:p>
          <a:p>
            <a:pPr lvl="2">
              <a:buFont typeface="Arial" charset="0"/>
              <a:buChar char="•"/>
            </a:pPr>
            <a:r>
              <a:rPr lang="en-US" sz="2000"/>
              <a:t>Transferability</a:t>
            </a:r>
          </a:p>
          <a:p>
            <a:pPr lvl="1">
              <a:buFont typeface="Arial" charset="0"/>
              <a:buChar char="•"/>
            </a:pPr>
            <a:r>
              <a:rPr lang="en-US" sz="2000"/>
              <a:t>Montgomery GI Bill</a:t>
            </a:r>
          </a:p>
          <a:p>
            <a:pPr lvl="2">
              <a:buFont typeface="Arial" charset="0"/>
              <a:buChar char="•"/>
            </a:pPr>
            <a:r>
              <a:rPr lang="en-US" sz="2000"/>
              <a:t>Refund possible if you only use Post-9/11</a:t>
            </a:r>
          </a:p>
          <a:p>
            <a:pPr>
              <a:buFont typeface="Arial" charset="0"/>
              <a:buChar char="•"/>
            </a:pPr>
            <a:r>
              <a:rPr lang="en-US"/>
              <a:t>Payouts cover: </a:t>
            </a:r>
          </a:p>
          <a:p>
            <a:pPr lvl="1">
              <a:buFont typeface="Arial" charset="0"/>
              <a:buChar char="•"/>
            </a:pPr>
            <a:r>
              <a:rPr lang="en-US" sz="2000"/>
              <a:t>Tuition and Fees</a:t>
            </a:r>
          </a:p>
          <a:p>
            <a:pPr lvl="1">
              <a:buFont typeface="Arial" charset="0"/>
              <a:buChar char="•"/>
            </a:pPr>
            <a:r>
              <a:rPr lang="en-US" sz="2000"/>
              <a:t>Monthly Housing Allowance (not on active duty)</a:t>
            </a:r>
          </a:p>
          <a:p>
            <a:pPr lvl="1">
              <a:buFont typeface="Arial" charset="0"/>
              <a:buChar char="•"/>
            </a:pPr>
            <a:r>
              <a:rPr lang="en-US" sz="2000"/>
              <a:t>Book and Supply annual stipend ~ $1000</a:t>
            </a:r>
          </a:p>
        </p:txBody>
      </p:sp>
      <p:pic>
        <p:nvPicPr>
          <p:cNvPr id="17414" name="Picture 5" descr="GI Bill.jpg">
            <a:hlinkClick r:id="rId3"/>
          </p:cNvPr>
          <p:cNvPicPr>
            <a:picLocks noChangeAspect="1"/>
          </p:cNvPicPr>
          <p:nvPr/>
        </p:nvPicPr>
        <p:blipFill>
          <a:blip r:embed="rId4" cstate="print"/>
          <a:srcRect r="80000"/>
          <a:stretch>
            <a:fillRect/>
          </a:stretch>
        </p:blipFill>
        <p:spPr bwMode="auto">
          <a:xfrm>
            <a:off x="6400800" y="4191000"/>
            <a:ext cx="2133600" cy="1585913"/>
          </a:xfrm>
          <a:prstGeom prst="rect">
            <a:avLst/>
          </a:prstGeom>
          <a:noFill/>
          <a:ln w="9525">
            <a:noFill/>
            <a:miter lim="800000"/>
            <a:headEnd/>
            <a:tailEnd/>
          </a:ln>
        </p:spPr>
      </p:pic>
      <p:sp>
        <p:nvSpPr>
          <p:cNvPr id="17415" name="TextBox 6"/>
          <p:cNvSpPr txBox="1">
            <a:spLocks noChangeArrowheads="1"/>
          </p:cNvSpPr>
          <p:nvPr/>
        </p:nvSpPr>
        <p:spPr bwMode="auto">
          <a:xfrm>
            <a:off x="6400800" y="5791200"/>
            <a:ext cx="2133600" cy="261938"/>
          </a:xfrm>
          <a:prstGeom prst="rect">
            <a:avLst/>
          </a:prstGeom>
          <a:noFill/>
          <a:ln w="9525">
            <a:noFill/>
            <a:miter lim="800000"/>
            <a:headEnd/>
            <a:tailEnd/>
          </a:ln>
        </p:spPr>
        <p:txBody>
          <a:bodyPr>
            <a:spAutoFit/>
          </a:bodyPr>
          <a:lstStyle/>
          <a:p>
            <a:pPr algn="ctr"/>
            <a:r>
              <a:rPr lang="en-US" sz="1100"/>
              <a:t>http://www.gibill.va.gov/</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latin typeface="Times New Roman" pitchFamily="18" charset="0"/>
                <a:cs typeface="Times New Roman" pitchFamily="18" charset="0"/>
              </a:rPr>
              <a:t>Traveling for CPC Training</a:t>
            </a:r>
          </a:p>
        </p:txBody>
      </p:sp>
      <p:sp>
        <p:nvSpPr>
          <p:cNvPr id="18435" name="Content Placeholder 2"/>
          <p:cNvSpPr>
            <a:spLocks noGrp="1"/>
          </p:cNvSpPr>
          <p:nvPr>
            <p:ph idx="1"/>
          </p:nvPr>
        </p:nvSpPr>
        <p:spPr/>
        <p:txBody>
          <a:bodyPr/>
          <a:lstStyle/>
          <a:p>
            <a:pPr marL="342900" lvl="1" indent="-342900">
              <a:buFontTx/>
              <a:buChar char="•"/>
            </a:pPr>
            <a:endParaRPr lang="en-US" sz="2000" smtClean="0">
              <a:latin typeface="Times New Roman" pitchFamily="18" charset="0"/>
              <a:cs typeface="Times New Roman" pitchFamily="18" charset="0"/>
            </a:endParaRPr>
          </a:p>
          <a:p>
            <a:pPr marL="342900" lvl="1" indent="-342900">
              <a:buFontTx/>
              <a:buChar char="•"/>
            </a:pPr>
            <a:r>
              <a:rPr lang="en-US" b="1" smtClean="0">
                <a:latin typeface="Times New Roman" pitchFamily="18" charset="0"/>
                <a:cs typeface="Times New Roman" pitchFamily="18" charset="0"/>
              </a:rPr>
              <a:t>Technical and Leadership Training</a:t>
            </a:r>
          </a:p>
          <a:p>
            <a:pPr marL="742950" lvl="2" indent="-342900"/>
            <a:r>
              <a:rPr lang="en-US" smtClean="0">
                <a:latin typeface="Times New Roman" pitchFamily="18" charset="0"/>
                <a:cs typeface="Times New Roman" pitchFamily="18" charset="0"/>
              </a:rPr>
              <a:t>Handled by Officer Career Management Division</a:t>
            </a:r>
          </a:p>
          <a:p>
            <a:pPr marL="1200150" lvl="3" indent="-342900"/>
            <a:r>
              <a:rPr lang="en-US" smtClean="0">
                <a:latin typeface="Times New Roman" pitchFamily="18" charset="0"/>
                <a:cs typeface="Times New Roman" pitchFamily="18" charset="0"/>
              </a:rPr>
              <a:t>Training Coordinator – LT French</a:t>
            </a:r>
          </a:p>
          <a:p>
            <a:pPr marL="1200150" lvl="3" indent="-342900"/>
            <a:r>
              <a:rPr lang="en-US" smtClean="0">
                <a:latin typeface="Times New Roman" pitchFamily="18" charset="0"/>
                <a:cs typeface="Times New Roman" pitchFamily="18" charset="0"/>
              </a:rPr>
              <a:t>Management Assistant – Barbara Smith</a:t>
            </a:r>
          </a:p>
          <a:p>
            <a:pPr marL="742950" lvl="2" indent="-342900"/>
            <a:r>
              <a:rPr lang="en-US" smtClean="0">
                <a:latin typeface="Times New Roman" pitchFamily="18" charset="0"/>
                <a:cs typeface="Times New Roman" pitchFamily="18" charset="0"/>
              </a:rPr>
              <a:t>New Guidance is available on the CPC website.</a:t>
            </a:r>
          </a:p>
          <a:p>
            <a:pPr marL="1200150" lvl="3" indent="-342900">
              <a:buFontTx/>
              <a:buNone/>
            </a:pPr>
            <a:endParaRPr lang="en-US" smtClean="0">
              <a:latin typeface="Times New Roman" pitchFamily="18" charset="0"/>
              <a:cs typeface="Times New Roman" pitchFamily="18" charset="0"/>
            </a:endParaRPr>
          </a:p>
          <a:p>
            <a:pPr marL="342900" lvl="1" indent="-342900">
              <a:buFontTx/>
              <a:buChar char="•"/>
            </a:pPr>
            <a:r>
              <a:rPr lang="en-US" b="1" smtClean="0">
                <a:latin typeface="Times New Roman" pitchFamily="18" charset="0"/>
                <a:cs typeface="Times New Roman" pitchFamily="18" charset="0"/>
              </a:rPr>
              <a:t>Boards, PCS or Other CPC related travel</a:t>
            </a:r>
          </a:p>
          <a:p>
            <a:pPr marL="742950" lvl="2" indent="-342900"/>
            <a:r>
              <a:rPr lang="en-US" smtClean="0">
                <a:latin typeface="Times New Roman" pitchFamily="18" charset="0"/>
                <a:cs typeface="Times New Roman" pitchFamily="18" charset="0"/>
              </a:rPr>
              <a:t>Handled by Officer Career Management Division and the Director, CPC’s staff. </a:t>
            </a:r>
          </a:p>
          <a:p>
            <a:pPr marL="1200150" lvl="3" indent="-342900"/>
            <a:r>
              <a:rPr lang="en-US" smtClean="0">
                <a:latin typeface="Times New Roman" pitchFamily="18" charset="0"/>
                <a:cs typeface="Times New Roman" pitchFamily="18" charset="0"/>
              </a:rPr>
              <a:t>Rodney Cole</a:t>
            </a:r>
          </a:p>
          <a:p>
            <a:pPr marL="342900" lvl="1" indent="-342900">
              <a:buFontTx/>
              <a:buNone/>
            </a:pPr>
            <a:endParaRPr lang="en-US" sz="2000" smtClean="0">
              <a:latin typeface="Times New Roman" pitchFamily="18" charset="0"/>
              <a:cs typeface="Times New Roman" pitchFamily="18" charset="0"/>
            </a:endParaRPr>
          </a:p>
          <a:p>
            <a:pPr marL="342900" lvl="1" indent="-342900"/>
            <a:endParaRPr lang="en-US" smtClean="0">
              <a:latin typeface="Times New Roman" pitchFamily="18" charset="0"/>
              <a:cs typeface="Times New Roman" pitchFamily="18" charset="0"/>
            </a:endParaRPr>
          </a:p>
          <a:p>
            <a:pPr marL="342900" lvl="1" indent="-342900">
              <a:buFontTx/>
              <a:buNone/>
            </a:pPr>
            <a:endParaRPr lang="en-US" smtClean="0">
              <a:latin typeface="Times New Roman" pitchFamily="18" charset="0"/>
              <a:cs typeface="Times New Roman" pitchFamily="18" charset="0"/>
            </a:endParaRPr>
          </a:p>
          <a:p>
            <a:pPr marL="342900" lvl="1" indent="-342900">
              <a:buFontTx/>
              <a:buNone/>
            </a:pPr>
            <a:endParaRPr lang="en-US" smtClean="0">
              <a:latin typeface="Times New Roman" pitchFamily="18" charset="0"/>
              <a:cs typeface="Times New Roman" pitchFamily="18" charset="0"/>
            </a:endParaRPr>
          </a:p>
          <a:p>
            <a:pPr marL="742950" lvl="2" indent="-342900">
              <a:buFontTx/>
              <a:buNone/>
            </a:pPr>
            <a:endParaRPr lang="en-US" b="1" smtClean="0">
              <a:latin typeface="Times New Roman" pitchFamily="18" charset="0"/>
              <a:cs typeface="Times New Roman" pitchFamily="18" charset="0"/>
            </a:endParaRPr>
          </a:p>
        </p:txBody>
      </p:sp>
      <p:sp>
        <p:nvSpPr>
          <p:cNvPr id="18436" name="Slide Number Placeholder 4"/>
          <p:cNvSpPr>
            <a:spLocks noGrp="1"/>
          </p:cNvSpPr>
          <p:nvPr>
            <p:ph type="sldNum" sz="quarter" idx="11"/>
          </p:nvPr>
        </p:nvSpPr>
        <p:spPr>
          <a:noFill/>
        </p:spPr>
        <p:txBody>
          <a:bodyPr/>
          <a:lstStyle/>
          <a:p>
            <a:fld id="{040C24B7-833E-4EA8-BA3F-845985B8E527}" type="slidenum">
              <a:rPr smtClean="0"/>
              <a:pPr/>
              <a:t>15</a:t>
            </a:fld>
            <a:endParaRPr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mtClean="0">
                <a:latin typeface="Times New Roman" pitchFamily="18" charset="0"/>
                <a:cs typeface="Times New Roman" pitchFamily="18" charset="0"/>
              </a:rPr>
              <a:t>Resources</a:t>
            </a:r>
          </a:p>
        </p:txBody>
      </p:sp>
      <p:sp>
        <p:nvSpPr>
          <p:cNvPr id="19459" name="Content Placeholder 2"/>
          <p:cNvSpPr>
            <a:spLocks noGrp="1"/>
          </p:cNvSpPr>
          <p:nvPr>
            <p:ph idx="1"/>
          </p:nvPr>
        </p:nvSpPr>
        <p:spPr/>
        <p:txBody>
          <a:bodyPr/>
          <a:lstStyle/>
          <a:p>
            <a:pPr marL="342900" lvl="1" indent="-342900">
              <a:buFontTx/>
              <a:buChar char="•"/>
            </a:pPr>
            <a:r>
              <a:rPr lang="en-US" sz="2000" b="1" smtClean="0">
                <a:latin typeface="Times New Roman" pitchFamily="18" charset="0"/>
                <a:cs typeface="Times New Roman" pitchFamily="18" charset="0"/>
              </a:rPr>
              <a:t>eCLC NOAA Corps Portal</a:t>
            </a:r>
          </a:p>
          <a:p>
            <a:pPr marL="742950" lvl="2" indent="-342900"/>
            <a:r>
              <a:rPr lang="en-US" smtClean="0">
                <a:latin typeface="Times New Roman" pitchFamily="18" charset="0"/>
                <a:cs typeface="Times New Roman" pitchFamily="18" charset="0"/>
              </a:rPr>
              <a:t>Online courses for promotion</a:t>
            </a:r>
          </a:p>
          <a:p>
            <a:pPr marL="742950" lvl="2" indent="-342900"/>
            <a:r>
              <a:rPr lang="en-US" smtClean="0">
                <a:latin typeface="Times New Roman" pitchFamily="18" charset="0"/>
                <a:cs typeface="Times New Roman" pitchFamily="18" charset="0"/>
              </a:rPr>
              <a:t>Links to other helpful websites</a:t>
            </a:r>
          </a:p>
          <a:p>
            <a:pPr marL="742950" lvl="2" indent="-342900"/>
            <a:r>
              <a:rPr lang="en-US" smtClean="0">
                <a:latin typeface="Times New Roman" pitchFamily="18" charset="0"/>
                <a:cs typeface="Times New Roman" pitchFamily="18" charset="0"/>
              </a:rPr>
              <a:t>Feedback</a:t>
            </a:r>
          </a:p>
          <a:p>
            <a:pPr marL="342900" lvl="1" indent="-342900">
              <a:buFontTx/>
              <a:buChar char="•"/>
            </a:pPr>
            <a:endParaRPr lang="en-US" sz="2000" smtClean="0">
              <a:latin typeface="Times New Roman" pitchFamily="18" charset="0"/>
              <a:cs typeface="Times New Roman" pitchFamily="18" charset="0"/>
            </a:endParaRPr>
          </a:p>
          <a:p>
            <a:pPr marL="342900" lvl="1" indent="-342900">
              <a:buFontTx/>
              <a:buChar char="•"/>
            </a:pPr>
            <a:r>
              <a:rPr lang="en-US" sz="2000" b="1" smtClean="0">
                <a:latin typeface="Times New Roman" pitchFamily="18" charset="0"/>
                <a:cs typeface="Times New Roman" pitchFamily="18" charset="0"/>
              </a:rPr>
              <a:t>Online Guidance: CPC ‘How To’</a:t>
            </a:r>
          </a:p>
          <a:p>
            <a:pPr marL="742950" lvl="2" indent="-342900"/>
            <a:r>
              <a:rPr lang="en-US" smtClean="0">
                <a:latin typeface="Times New Roman" pitchFamily="18" charset="0"/>
                <a:cs typeface="Times New Roman" pitchFamily="18" charset="0"/>
              </a:rPr>
              <a:t>GI Bill</a:t>
            </a:r>
          </a:p>
          <a:p>
            <a:pPr marL="742950" lvl="2" indent="-342900"/>
            <a:r>
              <a:rPr lang="en-US" smtClean="0">
                <a:latin typeface="Times New Roman" pitchFamily="18" charset="0"/>
                <a:cs typeface="Times New Roman" pitchFamily="18" charset="0"/>
              </a:rPr>
              <a:t>Travel for CPC</a:t>
            </a:r>
          </a:p>
          <a:p>
            <a:pPr marL="742950" lvl="2" indent="-342900"/>
            <a:r>
              <a:rPr lang="en-US" smtClean="0">
                <a:latin typeface="Times New Roman" pitchFamily="18" charset="0"/>
                <a:cs typeface="Times New Roman" pitchFamily="18" charset="0"/>
              </a:rPr>
              <a:t>Assignments</a:t>
            </a:r>
          </a:p>
          <a:p>
            <a:pPr marL="742950" lvl="2" indent="-342900"/>
            <a:r>
              <a:rPr lang="en-US" smtClean="0">
                <a:latin typeface="Times New Roman" pitchFamily="18" charset="0"/>
                <a:cs typeface="Times New Roman" pitchFamily="18" charset="0"/>
              </a:rPr>
              <a:t>Become a NOAA Aviator</a:t>
            </a:r>
          </a:p>
          <a:p>
            <a:pPr marL="742950" lvl="2" indent="-342900"/>
            <a:endParaRPr lang="en-US" b="1" smtClean="0">
              <a:latin typeface="Times New Roman" pitchFamily="18" charset="0"/>
              <a:cs typeface="Times New Roman" pitchFamily="18" charset="0"/>
            </a:endParaRPr>
          </a:p>
          <a:p>
            <a:pPr marL="342900" lvl="1" indent="-342900">
              <a:buFontTx/>
              <a:buChar char="•"/>
            </a:pPr>
            <a:r>
              <a:rPr lang="en-US" sz="2000" b="1" smtClean="0">
                <a:latin typeface="Times New Roman" pitchFamily="18" charset="0"/>
                <a:cs typeface="Times New Roman" pitchFamily="18" charset="0"/>
              </a:rPr>
              <a:t>Training Related Questions: </a:t>
            </a:r>
            <a:r>
              <a:rPr lang="en-US" sz="2000" smtClean="0">
                <a:latin typeface="Times New Roman" pitchFamily="18" charset="0"/>
                <a:cs typeface="Times New Roman" pitchFamily="18" charset="0"/>
              </a:rPr>
              <a:t> </a:t>
            </a:r>
            <a:r>
              <a:rPr lang="en-US" smtClean="0">
                <a:latin typeface="Times New Roman" pitchFamily="18" charset="0"/>
                <a:cs typeface="Times New Roman" pitchFamily="18" charset="0"/>
                <a:hlinkClick r:id="rId2"/>
              </a:rPr>
              <a:t>cpc.training@noaa.gov</a:t>
            </a:r>
            <a:endParaRPr lang="en-US" smtClean="0">
              <a:latin typeface="Times New Roman" pitchFamily="18" charset="0"/>
              <a:cs typeface="Times New Roman" pitchFamily="18" charset="0"/>
            </a:endParaRPr>
          </a:p>
        </p:txBody>
      </p:sp>
      <p:sp>
        <p:nvSpPr>
          <p:cNvPr id="19460" name="Slide Number Placeholder 4"/>
          <p:cNvSpPr>
            <a:spLocks noGrp="1"/>
          </p:cNvSpPr>
          <p:nvPr>
            <p:ph type="sldNum" sz="quarter" idx="11"/>
          </p:nvPr>
        </p:nvSpPr>
        <p:spPr>
          <a:noFill/>
        </p:spPr>
        <p:txBody>
          <a:bodyPr/>
          <a:lstStyle/>
          <a:p>
            <a:fld id="{8B0E3C0E-6B45-4809-9D8A-06652EF3F58A}" type="slidenum">
              <a:rPr smtClean="0"/>
              <a:pPr/>
              <a:t>16</a:t>
            </a:fld>
            <a:endParaRPr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524000" y="228600"/>
            <a:ext cx="6172200" cy="1143000"/>
          </a:xfrm>
        </p:spPr>
        <p:txBody>
          <a:bodyPr/>
          <a:lstStyle/>
          <a:p>
            <a:r>
              <a:rPr lang="en-US" smtClean="0">
                <a:latin typeface="Times New Roman" pitchFamily="18" charset="0"/>
                <a:cs typeface="Times New Roman" pitchFamily="18" charset="0"/>
              </a:rPr>
              <a:t>Training Programs</a:t>
            </a:r>
          </a:p>
        </p:txBody>
      </p:sp>
      <p:sp>
        <p:nvSpPr>
          <p:cNvPr id="6147" name="Content Placeholder 2"/>
          <p:cNvSpPr>
            <a:spLocks noGrp="1"/>
          </p:cNvSpPr>
          <p:nvPr>
            <p:ph idx="1"/>
          </p:nvPr>
        </p:nvSpPr>
        <p:spPr>
          <a:xfrm>
            <a:off x="838200" y="1600200"/>
            <a:ext cx="7620000" cy="4724400"/>
          </a:xfrm>
        </p:spPr>
        <p:txBody>
          <a:bodyPr/>
          <a:lstStyle/>
          <a:p>
            <a:pPr>
              <a:defRPr/>
            </a:pPr>
            <a:r>
              <a:rPr lang="en-US" sz="2000" b="1" dirty="0" smtClean="0">
                <a:latin typeface="Times New Roman" pitchFamily="18" charset="0"/>
                <a:cs typeface="Times New Roman" pitchFamily="18" charset="0"/>
              </a:rPr>
              <a:t>Technical Training</a:t>
            </a:r>
          </a:p>
          <a:p>
            <a:pPr lvl="1">
              <a:defRPr/>
            </a:pPr>
            <a:r>
              <a:rPr lang="en-US" sz="1800" dirty="0" smtClean="0">
                <a:latin typeface="Times New Roman" pitchFamily="18" charset="0"/>
                <a:cs typeface="Times New Roman" pitchFamily="18" charset="0"/>
              </a:rPr>
              <a:t>BOTC, B/C School</a:t>
            </a:r>
          </a:p>
          <a:p>
            <a:pPr>
              <a:defRPr/>
            </a:pPr>
            <a:r>
              <a:rPr lang="en-US" sz="2000" b="1" dirty="0" smtClean="0">
                <a:latin typeface="Times New Roman" pitchFamily="18" charset="0"/>
                <a:cs typeface="Times New Roman" pitchFamily="18" charset="0"/>
              </a:rPr>
              <a:t>Leadership Development</a:t>
            </a:r>
          </a:p>
          <a:p>
            <a:pPr lvl="1">
              <a:defRPr/>
            </a:pPr>
            <a:r>
              <a:rPr lang="en-US" sz="1800" dirty="0" smtClean="0">
                <a:latin typeface="Times New Roman" pitchFamily="18" charset="0"/>
                <a:cs typeface="Times New Roman" pitchFamily="18" charset="0"/>
              </a:rPr>
              <a:t>LAMS,</a:t>
            </a:r>
          </a:p>
          <a:p>
            <a:pPr lvl="1">
              <a:defRPr/>
            </a:pPr>
            <a:r>
              <a:rPr lang="en-US" sz="1800" dirty="0" smtClean="0">
                <a:latin typeface="Times New Roman" pitchFamily="18" charset="0"/>
                <a:cs typeface="Times New Roman" pitchFamily="18" charset="0"/>
              </a:rPr>
              <a:t>Operational Leadership Development Training</a:t>
            </a:r>
            <a:endParaRPr lang="en-US" sz="1800" dirty="0" smtClean="0">
              <a:solidFill>
                <a:srgbClr val="000000"/>
              </a:solidFill>
              <a:latin typeface="Times New Roman" pitchFamily="18" charset="0"/>
              <a:cs typeface="Times New Roman" pitchFamily="18" charset="0"/>
            </a:endParaRPr>
          </a:p>
          <a:p>
            <a:pPr lvl="1">
              <a:defRPr/>
            </a:pPr>
            <a:r>
              <a:rPr lang="en-US" sz="1800" dirty="0" smtClean="0">
                <a:latin typeface="Times New Roman" pitchFamily="18" charset="0"/>
                <a:cs typeface="Times New Roman" pitchFamily="18" charset="0"/>
              </a:rPr>
              <a:t>Mid-Grade </a:t>
            </a:r>
          </a:p>
          <a:p>
            <a:pPr lvl="1">
              <a:defRPr/>
            </a:pPr>
            <a:r>
              <a:rPr lang="en-US" sz="1800" dirty="0" smtClean="0">
                <a:latin typeface="Times New Roman" pitchFamily="18" charset="0"/>
                <a:ea typeface="+mn-ea"/>
                <a:cs typeface="Times New Roman" pitchFamily="18" charset="0"/>
              </a:rPr>
              <a:t>Senior Officer Leadership Training</a:t>
            </a:r>
          </a:p>
          <a:p>
            <a:pPr>
              <a:defRPr/>
            </a:pPr>
            <a:r>
              <a:rPr lang="en-US" sz="2000" b="1" dirty="0" smtClean="0">
                <a:latin typeface="Times New Roman" pitchFamily="18" charset="0"/>
                <a:cs typeface="Times New Roman" pitchFamily="18" charset="0"/>
              </a:rPr>
              <a:t>Academic Training</a:t>
            </a:r>
          </a:p>
          <a:p>
            <a:pPr lvl="1">
              <a:defRPr/>
            </a:pPr>
            <a:r>
              <a:rPr lang="en-US" sz="1800" dirty="0" smtClean="0">
                <a:latin typeface="Times New Roman" pitchFamily="18" charset="0"/>
                <a:cs typeface="Times New Roman" pitchFamily="18" charset="0"/>
              </a:rPr>
              <a:t>FUT/PUT</a:t>
            </a:r>
          </a:p>
          <a:p>
            <a:pPr lvl="1">
              <a:defRPr/>
            </a:pPr>
            <a:r>
              <a:rPr lang="en-US" sz="1800" dirty="0" smtClean="0">
                <a:latin typeface="Times New Roman" pitchFamily="18" charset="0"/>
                <a:cs typeface="Times New Roman" pitchFamily="18" charset="0"/>
              </a:rPr>
              <a:t>GI Bill</a:t>
            </a:r>
          </a:p>
          <a:p>
            <a:pPr>
              <a:defRPr/>
            </a:pPr>
            <a:r>
              <a:rPr lang="en-US" sz="2000" b="1" dirty="0" smtClean="0">
                <a:latin typeface="Times New Roman" pitchFamily="18" charset="0"/>
                <a:cs typeface="Times New Roman" pitchFamily="18" charset="0"/>
              </a:rPr>
              <a:t>Traveling for CPC</a:t>
            </a:r>
            <a:endParaRPr lang="en-US" sz="2000" dirty="0" smtClean="0">
              <a:latin typeface="Times New Roman" pitchFamily="18" charset="0"/>
              <a:cs typeface="Times New Roman" pitchFamily="18" charset="0"/>
            </a:endParaRPr>
          </a:p>
          <a:p>
            <a:pPr>
              <a:defRPr/>
            </a:pPr>
            <a:r>
              <a:rPr lang="en-US" sz="2000" b="1" dirty="0" smtClean="0">
                <a:latin typeface="Times New Roman" pitchFamily="18" charset="0"/>
                <a:cs typeface="Times New Roman" pitchFamily="18" charset="0"/>
              </a:rPr>
              <a:t>Resources</a:t>
            </a:r>
          </a:p>
          <a:p>
            <a:pPr lvl="1">
              <a:defRPr/>
            </a:pPr>
            <a:r>
              <a:rPr lang="en-US" sz="1800" dirty="0" err="1" smtClean="0">
                <a:latin typeface="Times New Roman" pitchFamily="18" charset="0"/>
                <a:cs typeface="Times New Roman" pitchFamily="18" charset="0"/>
              </a:rPr>
              <a:t>eCLC</a:t>
            </a:r>
            <a:r>
              <a:rPr lang="en-US" sz="1800" dirty="0" smtClean="0">
                <a:latin typeface="Times New Roman" pitchFamily="18" charset="0"/>
                <a:cs typeface="Times New Roman" pitchFamily="18" charset="0"/>
              </a:rPr>
              <a:t> NOAA Corps Portal</a:t>
            </a:r>
          </a:p>
          <a:p>
            <a:pPr lvl="1">
              <a:buFontTx/>
              <a:buNone/>
              <a:defRPr/>
            </a:pPr>
            <a:endParaRPr lang="en-US" sz="2000" dirty="0" smtClean="0">
              <a:latin typeface="Times New Roman" pitchFamily="18" charset="0"/>
              <a:cs typeface="Times New Roman" pitchFamily="18" charset="0"/>
            </a:endParaRPr>
          </a:p>
          <a:p>
            <a:pPr>
              <a:defRPr/>
            </a:pPr>
            <a:endParaRPr lang="en-US" dirty="0" smtClean="0">
              <a:latin typeface="Times New Roman" pitchFamily="18" charset="0"/>
              <a:cs typeface="Times New Roman" pitchFamily="18" charset="0"/>
            </a:endParaRPr>
          </a:p>
          <a:p>
            <a:pPr>
              <a:buFontTx/>
              <a:buNone/>
              <a:defRPr/>
            </a:pPr>
            <a:endParaRPr lang="en-US" dirty="0" smtClean="0">
              <a:latin typeface="Times New Roman" pitchFamily="18" charset="0"/>
              <a:cs typeface="Times New Roman" pitchFamily="18" charset="0"/>
            </a:endParaRPr>
          </a:p>
        </p:txBody>
      </p:sp>
      <p:sp>
        <p:nvSpPr>
          <p:cNvPr id="6148" name="Slide Number Placeholder 4"/>
          <p:cNvSpPr>
            <a:spLocks noGrp="1"/>
          </p:cNvSpPr>
          <p:nvPr>
            <p:ph type="sldNum" sz="quarter" idx="11"/>
          </p:nvPr>
        </p:nvSpPr>
        <p:spPr>
          <a:noFill/>
        </p:spPr>
        <p:txBody>
          <a:bodyPr/>
          <a:lstStyle/>
          <a:p>
            <a:fld id="{93F05DD8-6DCA-4CF3-A015-311BE49DB0E8}" type="slidenum">
              <a:rPr smtClean="0"/>
              <a:pPr/>
              <a:t>2</a:t>
            </a:fld>
            <a:endParaRPr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marL="342900" indent="-342900"/>
            <a:r>
              <a:rPr lang="en-US" smtClean="0">
                <a:latin typeface="Times New Roman" pitchFamily="18" charset="0"/>
                <a:cs typeface="Times New Roman" pitchFamily="18" charset="0"/>
              </a:rPr>
              <a:t>BOTC changes</a:t>
            </a:r>
          </a:p>
        </p:txBody>
      </p:sp>
      <p:sp>
        <p:nvSpPr>
          <p:cNvPr id="7171" name="Content Placeholder 2"/>
          <p:cNvSpPr>
            <a:spLocks noGrp="1"/>
          </p:cNvSpPr>
          <p:nvPr>
            <p:ph idx="1"/>
          </p:nvPr>
        </p:nvSpPr>
        <p:spPr/>
        <p:txBody>
          <a:bodyPr/>
          <a:lstStyle/>
          <a:p>
            <a:pPr eaLnBrk="1" hangingPunct="1"/>
            <a:r>
              <a:rPr lang="en-US" sz="2000" smtClean="0">
                <a:latin typeface="Times New Roman" pitchFamily="18" charset="0"/>
                <a:cs typeface="Times New Roman" pitchFamily="18" charset="0"/>
              </a:rPr>
              <a:t>BOTC (Basic Officer Training Course) separated from Maritime Instruction (A-School, etc.) and Initial Flight Training. </a:t>
            </a:r>
          </a:p>
          <a:p>
            <a:pPr eaLnBrk="1" hangingPunct="1"/>
            <a:endParaRPr lang="en-US" sz="2000" smtClean="0">
              <a:latin typeface="Times New Roman" pitchFamily="18" charset="0"/>
              <a:cs typeface="Times New Roman" pitchFamily="18" charset="0"/>
            </a:endParaRPr>
          </a:p>
          <a:p>
            <a:pPr eaLnBrk="1" hangingPunct="1"/>
            <a:r>
              <a:rPr lang="en-US" sz="2000" smtClean="0">
                <a:latin typeface="Times New Roman" pitchFamily="18" charset="0"/>
                <a:cs typeface="Times New Roman" pitchFamily="18" charset="0"/>
              </a:rPr>
              <a:t>Indoctrination Training is now BOTC</a:t>
            </a:r>
          </a:p>
          <a:p>
            <a:pPr lvl="1" eaLnBrk="1" hangingPunct="1"/>
            <a:r>
              <a:rPr lang="en-US" sz="2000" smtClean="0">
                <a:latin typeface="Times New Roman" pitchFamily="18" charset="0"/>
                <a:cs typeface="Times New Roman" pitchFamily="18" charset="0"/>
              </a:rPr>
              <a:t>Increase training on Military Protocol, Leadership Development, NOAA Corps Heritage and what it means to hold a Commission</a:t>
            </a:r>
          </a:p>
          <a:p>
            <a:pPr lvl="1" eaLnBrk="1" hangingPunct="1"/>
            <a:r>
              <a:rPr lang="en-US" sz="2000" smtClean="0">
                <a:latin typeface="Times New Roman" pitchFamily="18" charset="0"/>
                <a:cs typeface="Times New Roman" pitchFamily="18" charset="0"/>
              </a:rPr>
              <a:t>Focus on “Leading Self” and “Leading Others”</a:t>
            </a:r>
          </a:p>
          <a:p>
            <a:pPr lvl="1" eaLnBrk="1" hangingPunct="1"/>
            <a:r>
              <a:rPr lang="en-US" sz="2000" smtClean="0">
                <a:latin typeface="Times New Roman" pitchFamily="18" charset="0"/>
                <a:cs typeface="Times New Roman" pitchFamily="18" charset="0"/>
              </a:rPr>
              <a:t>Capstone Course: 1 week Leadership and Management School (LAMS) at USCGA</a:t>
            </a:r>
          </a:p>
          <a:p>
            <a:pPr lvl="1" eaLnBrk="1" hangingPunct="1"/>
            <a:endParaRPr lang="en-US" sz="2000" smtClean="0">
              <a:latin typeface="Times New Roman" pitchFamily="18" charset="0"/>
              <a:cs typeface="Times New Roman" pitchFamily="18" charset="0"/>
            </a:endParaRPr>
          </a:p>
          <a:p>
            <a:pPr eaLnBrk="1" hangingPunct="1"/>
            <a:r>
              <a:rPr lang="en-US" sz="2000" smtClean="0">
                <a:latin typeface="Times New Roman" pitchFamily="18" charset="0"/>
                <a:cs typeface="Times New Roman" pitchFamily="18" charset="0"/>
              </a:rPr>
              <a:t>BOTC A, B, C School is now Technical training held after BOTC</a:t>
            </a:r>
          </a:p>
          <a:p>
            <a:pPr lvl="1" eaLnBrk="1" hangingPunct="1"/>
            <a:r>
              <a:rPr lang="en-US" sz="2000" smtClean="0">
                <a:latin typeface="Times New Roman" pitchFamily="18" charset="0"/>
                <a:cs typeface="Times New Roman" pitchFamily="18" charset="0"/>
              </a:rPr>
              <a:t>B &amp; C Schools are now combined into one course (starting with BOTC 118)</a:t>
            </a:r>
          </a:p>
        </p:txBody>
      </p:sp>
      <p:sp>
        <p:nvSpPr>
          <p:cNvPr id="7172" name="Slide Number Placeholder 4"/>
          <p:cNvSpPr>
            <a:spLocks noGrp="1"/>
          </p:cNvSpPr>
          <p:nvPr>
            <p:ph type="sldNum" sz="quarter" idx="11"/>
          </p:nvPr>
        </p:nvSpPr>
        <p:spPr>
          <a:noFill/>
        </p:spPr>
        <p:txBody>
          <a:bodyPr/>
          <a:lstStyle/>
          <a:p>
            <a:fld id="{361F2184-303B-4034-9D0D-E8613ED2209A}" type="slidenum">
              <a:rPr smtClean="0"/>
              <a:pPr/>
              <a:t>3</a:t>
            </a:fld>
            <a:endParaRP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en-US" smtClean="0">
                <a:latin typeface="Times New Roman" pitchFamily="18" charset="0"/>
                <a:cs typeface="Times New Roman" pitchFamily="18" charset="0"/>
              </a:rPr>
              <a:t>Leadership Development</a:t>
            </a:r>
            <a:endParaRPr lang="en-US" smtClean="0"/>
          </a:p>
        </p:txBody>
      </p:sp>
      <p:sp>
        <p:nvSpPr>
          <p:cNvPr id="7171" name="Content Placeholder 2"/>
          <p:cNvSpPr>
            <a:spLocks noGrp="1"/>
          </p:cNvSpPr>
          <p:nvPr>
            <p:ph idx="1"/>
          </p:nvPr>
        </p:nvSpPr>
        <p:spPr/>
        <p:txBody>
          <a:bodyPr/>
          <a:lstStyle/>
          <a:p>
            <a:pPr lvl="1">
              <a:buFont typeface="Arial" charset="0"/>
              <a:buChar char="•"/>
            </a:pPr>
            <a:r>
              <a:rPr lang="en-US" b="1" smtClean="0">
                <a:latin typeface="Times New Roman" pitchFamily="18" charset="0"/>
                <a:cs typeface="Times New Roman" pitchFamily="18" charset="0"/>
              </a:rPr>
              <a:t>Leadership and Management School (LAMS) </a:t>
            </a:r>
          </a:p>
          <a:p>
            <a:pPr lvl="1">
              <a:buFontTx/>
              <a:buNone/>
            </a:pPr>
            <a:r>
              <a:rPr lang="en-US" smtClean="0">
                <a:latin typeface="Times New Roman" pitchFamily="18" charset="0"/>
                <a:cs typeface="Times New Roman" pitchFamily="18" charset="0"/>
              </a:rPr>
              <a:t>	 </a:t>
            </a:r>
            <a:r>
              <a:rPr lang="en-US" sz="2000" smtClean="0">
                <a:latin typeface="Times New Roman" pitchFamily="18" charset="0"/>
                <a:cs typeface="Times New Roman" pitchFamily="18" charset="0"/>
              </a:rPr>
              <a:t>1 week of training during BOTC at USCGA</a:t>
            </a:r>
          </a:p>
          <a:p>
            <a:pPr lvl="1">
              <a:buFontTx/>
              <a:buNone/>
            </a:pPr>
            <a:endParaRPr lang="en-US" sz="1100" smtClean="0">
              <a:latin typeface="Times New Roman" pitchFamily="18" charset="0"/>
              <a:cs typeface="Times New Roman" pitchFamily="18" charset="0"/>
            </a:endParaRPr>
          </a:p>
          <a:p>
            <a:pPr lvl="1">
              <a:buFont typeface="Arial" charset="0"/>
              <a:buChar char="•"/>
            </a:pPr>
            <a:r>
              <a:rPr lang="en-US" b="1" smtClean="0">
                <a:solidFill>
                  <a:schemeClr val="accent1"/>
                </a:solidFill>
                <a:latin typeface="Times New Roman" pitchFamily="18" charset="0"/>
                <a:cs typeface="Times New Roman" pitchFamily="18" charset="0"/>
              </a:rPr>
              <a:t>Operational Leadership Development Training</a:t>
            </a:r>
          </a:p>
          <a:p>
            <a:pPr lvl="1">
              <a:buFontTx/>
              <a:buNone/>
            </a:pPr>
            <a:r>
              <a:rPr lang="en-US" smtClean="0">
                <a:solidFill>
                  <a:schemeClr val="accent1"/>
                </a:solidFill>
                <a:latin typeface="Times New Roman" pitchFamily="18" charset="0"/>
                <a:cs typeface="Times New Roman" pitchFamily="18" charset="0"/>
              </a:rPr>
              <a:t>	</a:t>
            </a:r>
            <a:r>
              <a:rPr lang="en-US" sz="2000" smtClean="0">
                <a:solidFill>
                  <a:schemeClr val="accent1"/>
                </a:solidFill>
                <a:latin typeface="Times New Roman" pitchFamily="18" charset="0"/>
                <a:cs typeface="Times New Roman" pitchFamily="18" charset="0"/>
              </a:rPr>
              <a:t>2 weeks of training post-first sea tour / 2 ½ year mark</a:t>
            </a:r>
          </a:p>
          <a:p>
            <a:pPr lvl="1">
              <a:buFontTx/>
              <a:buNone/>
            </a:pPr>
            <a:endParaRPr lang="en-US" sz="1100" smtClean="0">
              <a:solidFill>
                <a:srgbClr val="000000"/>
              </a:solidFill>
              <a:latin typeface="Times New Roman" pitchFamily="18" charset="0"/>
              <a:cs typeface="Times New Roman" pitchFamily="18" charset="0"/>
            </a:endParaRPr>
          </a:p>
          <a:p>
            <a:pPr lvl="1">
              <a:buFont typeface="Arial" charset="0"/>
              <a:buChar char="•"/>
            </a:pPr>
            <a:r>
              <a:rPr lang="en-US" b="1" smtClean="0">
                <a:latin typeface="Times New Roman" pitchFamily="18" charset="0"/>
                <a:cs typeface="Times New Roman" pitchFamily="18" charset="0"/>
              </a:rPr>
              <a:t>Mid-Grade Leadership Training</a:t>
            </a:r>
          </a:p>
          <a:p>
            <a:pPr lvl="1">
              <a:buFontTx/>
              <a:buNone/>
            </a:pPr>
            <a:r>
              <a:rPr lang="en-US" b="1" smtClean="0">
                <a:latin typeface="Times New Roman" pitchFamily="18" charset="0"/>
                <a:cs typeface="Times New Roman" pitchFamily="18" charset="0"/>
              </a:rPr>
              <a:t>	</a:t>
            </a:r>
            <a:r>
              <a:rPr lang="en-US" sz="2000" smtClean="0">
                <a:latin typeface="Times New Roman" pitchFamily="18" charset="0"/>
                <a:cs typeface="Times New Roman" pitchFamily="18" charset="0"/>
              </a:rPr>
              <a:t>2 weeks of training pre-second sea tour / 5 year mark</a:t>
            </a:r>
          </a:p>
          <a:p>
            <a:pPr lvl="1">
              <a:buFontTx/>
              <a:buNone/>
            </a:pPr>
            <a:endParaRPr lang="en-US" sz="1100" smtClean="0">
              <a:latin typeface="Times New Roman" pitchFamily="18" charset="0"/>
              <a:cs typeface="Times New Roman" pitchFamily="18" charset="0"/>
            </a:endParaRPr>
          </a:p>
          <a:p>
            <a:pPr lvl="1">
              <a:buFont typeface="Arial" charset="0"/>
              <a:buChar char="•"/>
            </a:pPr>
            <a:r>
              <a:rPr lang="en-US" b="1" smtClean="0">
                <a:solidFill>
                  <a:schemeClr val="accent1"/>
                </a:solidFill>
                <a:latin typeface="Times New Roman" pitchFamily="18" charset="0"/>
                <a:cs typeface="Times New Roman" pitchFamily="18" charset="0"/>
              </a:rPr>
              <a:t>Senior Officer Leadership Training</a:t>
            </a:r>
          </a:p>
          <a:p>
            <a:pPr lvl="1">
              <a:buFontTx/>
              <a:buNone/>
            </a:pPr>
            <a:r>
              <a:rPr lang="en-US" b="1" smtClean="0">
                <a:solidFill>
                  <a:schemeClr val="accent1"/>
                </a:solidFill>
                <a:latin typeface="Times New Roman" pitchFamily="18" charset="0"/>
                <a:cs typeface="Times New Roman" pitchFamily="18" charset="0"/>
              </a:rPr>
              <a:t>	</a:t>
            </a:r>
            <a:r>
              <a:rPr lang="en-US" sz="2000" smtClean="0">
                <a:solidFill>
                  <a:schemeClr val="accent1"/>
                </a:solidFill>
                <a:latin typeface="Times New Roman" pitchFamily="18" charset="0"/>
                <a:cs typeface="Times New Roman" pitchFamily="18" charset="0"/>
              </a:rPr>
              <a:t> 2 weeks of training at the 10 year mark</a:t>
            </a:r>
            <a:endParaRPr lang="en-US" b="1" smtClean="0">
              <a:solidFill>
                <a:schemeClr val="accent1"/>
              </a:solidFill>
              <a:latin typeface="Times New Roman" pitchFamily="18" charset="0"/>
              <a:cs typeface="Times New Roman" pitchFamily="18" charset="0"/>
            </a:endParaRPr>
          </a:p>
          <a:p>
            <a:endParaRPr lang="en-US" smtClean="0"/>
          </a:p>
        </p:txBody>
      </p:sp>
      <p:sp>
        <p:nvSpPr>
          <p:cNvPr id="1029" name="Slide Number Placeholder 4"/>
          <p:cNvSpPr>
            <a:spLocks noGrp="1"/>
          </p:cNvSpPr>
          <p:nvPr>
            <p:ph type="sldNum" sz="quarter" idx="11"/>
          </p:nvPr>
        </p:nvSpPr>
        <p:spPr>
          <a:noFill/>
        </p:spPr>
        <p:txBody>
          <a:bodyPr/>
          <a:lstStyle/>
          <a:p>
            <a:fld id="{2F54EA4B-8AEC-422D-BDD3-245971CB537B}" type="slidenum">
              <a:rPr smtClean="0"/>
              <a:pPr/>
              <a:t>4</a:t>
            </a:fld>
            <a:endParaRPr smtClean="0"/>
          </a:p>
        </p:txBody>
      </p:sp>
      <p:graphicFrame>
        <p:nvGraphicFramePr>
          <p:cNvPr id="7173" name="Object 2"/>
          <p:cNvGraphicFramePr>
            <a:graphicFrameLocks noChangeAspect="1"/>
          </p:cNvGraphicFramePr>
          <p:nvPr/>
        </p:nvGraphicFramePr>
        <p:xfrm>
          <a:off x="685800" y="2066925"/>
          <a:ext cx="7772400" cy="3638550"/>
        </p:xfrm>
        <a:graphic>
          <a:graphicData uri="http://schemas.openxmlformats.org/presentationml/2006/ole">
            <p:oleObj spid="_x0000_s1026" name="Visio" r:id="rId3" imgW="8452226" imgH="3956304" progId="Visio.Drawing.11">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3"/>
                                        </p:tgtEl>
                                        <p:attrNameLst>
                                          <p:attrName>style.visibility</p:attrName>
                                        </p:attrNameLst>
                                      </p:cBhvr>
                                      <p:to>
                                        <p:strVal val="visible"/>
                                      </p:to>
                                    </p:set>
                                    <p:anim calcmode="lin" valueType="num">
                                      <p:cBhvr additive="base">
                                        <p:cTn id="7" dur="500" fill="hold"/>
                                        <p:tgtEl>
                                          <p:spTgt spid="7173"/>
                                        </p:tgtEl>
                                        <p:attrNameLst>
                                          <p:attrName>ppt_x</p:attrName>
                                        </p:attrNameLst>
                                      </p:cBhvr>
                                      <p:tavLst>
                                        <p:tav tm="0">
                                          <p:val>
                                            <p:strVal val="#ppt_x"/>
                                          </p:val>
                                        </p:tav>
                                        <p:tav tm="100000">
                                          <p:val>
                                            <p:strVal val="#ppt_x"/>
                                          </p:val>
                                        </p:tav>
                                      </p:tavLst>
                                    </p:anim>
                                    <p:anim calcmode="lin" valueType="num">
                                      <p:cBhvr additive="base">
                                        <p:cTn id="8" dur="500" fill="hold"/>
                                        <p:tgtEl>
                                          <p:spTgt spid="717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nodeType="clickEffect">
                                  <p:stCondLst>
                                    <p:cond delay="0"/>
                                  </p:stCondLst>
                                  <p:childTnLst>
                                    <p:anim calcmode="lin" valueType="num">
                                      <p:cBhvr additive="base">
                                        <p:cTn id="12" dur="500"/>
                                        <p:tgtEl>
                                          <p:spTgt spid="7173"/>
                                        </p:tgtEl>
                                        <p:attrNameLst>
                                          <p:attrName>ppt_x</p:attrName>
                                        </p:attrNameLst>
                                      </p:cBhvr>
                                      <p:tavLst>
                                        <p:tav tm="0">
                                          <p:val>
                                            <p:strVal val="ppt_x"/>
                                          </p:val>
                                        </p:tav>
                                        <p:tav tm="100000">
                                          <p:val>
                                            <p:strVal val="ppt_x"/>
                                          </p:val>
                                        </p:tav>
                                      </p:tavLst>
                                    </p:anim>
                                    <p:anim calcmode="lin" valueType="num">
                                      <p:cBhvr additive="base">
                                        <p:cTn id="13" dur="500"/>
                                        <p:tgtEl>
                                          <p:spTgt spid="7173"/>
                                        </p:tgtEl>
                                        <p:attrNameLst>
                                          <p:attrName>ppt_y</p:attrName>
                                        </p:attrNameLst>
                                      </p:cBhvr>
                                      <p:tavLst>
                                        <p:tav tm="0">
                                          <p:val>
                                            <p:strVal val="ppt_y"/>
                                          </p:val>
                                        </p:tav>
                                        <p:tav tm="100000">
                                          <p:val>
                                            <p:strVal val="1+ppt_h/2"/>
                                          </p:val>
                                        </p:tav>
                                      </p:tavLst>
                                    </p:anim>
                                    <p:set>
                                      <p:cBhvr>
                                        <p:cTn id="14" dur="1" fill="hold">
                                          <p:stCondLst>
                                            <p:cond delay="499"/>
                                          </p:stCondLst>
                                        </p:cTn>
                                        <p:tgtEl>
                                          <p:spTgt spid="717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171">
                                            <p:txEl>
                                              <p:pRg st="0" end="0"/>
                                            </p:txEl>
                                          </p:spTgt>
                                        </p:tgtEl>
                                        <p:attrNameLst>
                                          <p:attrName>style.visibility</p:attrName>
                                        </p:attrNameLst>
                                      </p:cBhvr>
                                      <p:to>
                                        <p:strVal val="visible"/>
                                      </p:to>
                                    </p:set>
                                    <p:anim calcmode="lin" valueType="num">
                                      <p:cBhvr additive="base">
                                        <p:cTn id="19"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171">
                                            <p:txEl>
                                              <p:pRg st="1" end="1"/>
                                            </p:txEl>
                                          </p:spTgt>
                                        </p:tgtEl>
                                        <p:attrNameLst>
                                          <p:attrName>style.visibility</p:attrName>
                                        </p:attrNameLst>
                                      </p:cBhvr>
                                      <p:to>
                                        <p:strVal val="visible"/>
                                      </p:to>
                                    </p:set>
                                    <p:anim calcmode="lin" valueType="num">
                                      <p:cBhvr additive="base">
                                        <p:cTn id="23"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171">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171">
                                            <p:txEl>
                                              <p:pRg st="6" end="6"/>
                                            </p:txEl>
                                          </p:spTgt>
                                        </p:tgtEl>
                                        <p:attrNameLst>
                                          <p:attrName>style.visibility</p:attrName>
                                        </p:attrNameLst>
                                      </p:cBhvr>
                                      <p:to>
                                        <p:strVal val="visible"/>
                                      </p:to>
                                    </p:set>
                                    <p:anim calcmode="lin" valueType="num">
                                      <p:cBhvr additive="base">
                                        <p:cTn id="27"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171">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171">
                                            <p:txEl>
                                              <p:pRg st="7" end="7"/>
                                            </p:txEl>
                                          </p:spTgt>
                                        </p:tgtEl>
                                        <p:attrNameLst>
                                          <p:attrName>style.visibility</p:attrName>
                                        </p:attrNameLst>
                                      </p:cBhvr>
                                      <p:to>
                                        <p:strVal val="visible"/>
                                      </p:to>
                                    </p:set>
                                    <p:anim calcmode="lin" valueType="num">
                                      <p:cBhvr additive="base">
                                        <p:cTn id="31" dur="500" fill="hold"/>
                                        <p:tgtEl>
                                          <p:spTgt spid="7171">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171">
                                            <p:txEl>
                                              <p:pRg st="3" end="3"/>
                                            </p:txEl>
                                          </p:spTgt>
                                        </p:tgtEl>
                                        <p:attrNameLst>
                                          <p:attrName>style.visibility</p:attrName>
                                        </p:attrNameLst>
                                      </p:cBhvr>
                                      <p:to>
                                        <p:strVal val="visible"/>
                                      </p:to>
                                    </p:set>
                                    <p:anim calcmode="lin" valueType="num">
                                      <p:cBhvr additive="base">
                                        <p:cTn id="37"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1">
                                            <p:txEl>
                                              <p:pRg st="3" end="3"/>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7171">
                                            <p:txEl>
                                              <p:pRg st="9" end="9"/>
                                            </p:txEl>
                                          </p:spTgt>
                                        </p:tgtEl>
                                        <p:attrNameLst>
                                          <p:attrName>style.visibility</p:attrName>
                                        </p:attrNameLst>
                                      </p:cBhvr>
                                      <p:to>
                                        <p:strVal val="visible"/>
                                      </p:to>
                                    </p:set>
                                    <p:anim calcmode="lin" valueType="num">
                                      <p:cBhvr additive="base">
                                        <p:cTn id="41" dur="500" fill="hold"/>
                                        <p:tgtEl>
                                          <p:spTgt spid="7171">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171">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7171">
                                            <p:txEl>
                                              <p:pRg st="10" end="10"/>
                                            </p:txEl>
                                          </p:spTgt>
                                        </p:tgtEl>
                                        <p:attrNameLst>
                                          <p:attrName>style.visibility</p:attrName>
                                        </p:attrNameLst>
                                      </p:cBhvr>
                                      <p:to>
                                        <p:strVal val="visible"/>
                                      </p:to>
                                    </p:set>
                                    <p:anim calcmode="lin" valueType="num">
                                      <p:cBhvr additive="base">
                                        <p:cTn id="45" dur="500" fill="hold"/>
                                        <p:tgtEl>
                                          <p:spTgt spid="7171">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7171">
                                            <p:txEl>
                                              <p:pRg st="10" end="10"/>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7171">
                                            <p:txEl>
                                              <p:pRg st="4" end="4"/>
                                            </p:txEl>
                                          </p:spTgt>
                                        </p:tgtEl>
                                        <p:attrNameLst>
                                          <p:attrName>style.visibility</p:attrName>
                                        </p:attrNameLst>
                                      </p:cBhvr>
                                      <p:to>
                                        <p:strVal val="visible"/>
                                      </p:to>
                                    </p:set>
                                    <p:anim calcmode="lin" valueType="num">
                                      <p:cBhvr additive="base">
                                        <p:cTn id="49"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17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latin typeface="Times New Roman" pitchFamily="18" charset="0"/>
                <a:cs typeface="Times New Roman" pitchFamily="18" charset="0"/>
              </a:rPr>
              <a:t>Leadership Development</a:t>
            </a:r>
            <a:endParaRPr lang="en-US" smtClean="0"/>
          </a:p>
        </p:txBody>
      </p:sp>
      <p:sp>
        <p:nvSpPr>
          <p:cNvPr id="7171" name="Content Placeholder 2"/>
          <p:cNvSpPr>
            <a:spLocks noGrp="1"/>
          </p:cNvSpPr>
          <p:nvPr>
            <p:ph idx="1"/>
          </p:nvPr>
        </p:nvSpPr>
        <p:spPr/>
        <p:txBody>
          <a:bodyPr/>
          <a:lstStyle/>
          <a:p>
            <a:pPr lvl="1">
              <a:buFont typeface="Arial" charset="0"/>
              <a:buChar char="•"/>
            </a:pPr>
            <a:r>
              <a:rPr lang="en-US" b="1" smtClean="0">
                <a:latin typeface="Times New Roman" pitchFamily="18" charset="0"/>
                <a:cs typeface="Times New Roman" pitchFamily="18" charset="0"/>
              </a:rPr>
              <a:t>Leadership and Management School (LAMS)</a:t>
            </a:r>
          </a:p>
          <a:p>
            <a:pPr lvl="1">
              <a:buFont typeface="Arial" charset="0"/>
              <a:buChar char="•"/>
            </a:pPr>
            <a:endParaRPr lang="en-US" sz="500" smtClean="0">
              <a:latin typeface="Times New Roman" pitchFamily="18" charset="0"/>
              <a:cs typeface="Times New Roman" pitchFamily="18" charset="0"/>
            </a:endParaRPr>
          </a:p>
          <a:p>
            <a:pPr lvl="1">
              <a:buFontTx/>
              <a:buNone/>
            </a:pPr>
            <a:r>
              <a:rPr lang="en-US" sz="2000" smtClean="0">
                <a:latin typeface="Times New Roman" pitchFamily="18" charset="0"/>
                <a:cs typeface="Times New Roman" pitchFamily="18" charset="0"/>
              </a:rPr>
              <a:t>	</a:t>
            </a:r>
            <a:r>
              <a:rPr lang="en-US" sz="1800" smtClean="0">
                <a:latin typeface="Times New Roman" pitchFamily="18" charset="0"/>
                <a:cs typeface="Times New Roman" pitchFamily="18" charset="0"/>
              </a:rPr>
              <a:t>LAMS is the US Coast Guard Leadership and Management School, it is designed to equip front line leadership with the interpersonal skills and big picture thinking needed to become effective leaders in the field at the Deckplate/Small Unit level. 1 week of training during BOTC at USCGA</a:t>
            </a:r>
          </a:p>
          <a:p>
            <a:pPr lvl="1">
              <a:buFont typeface="Arial" charset="0"/>
              <a:buChar char="•"/>
            </a:pPr>
            <a:endParaRPr lang="en-US" sz="1000" b="1" smtClean="0">
              <a:latin typeface="Times New Roman" pitchFamily="18" charset="0"/>
              <a:cs typeface="Times New Roman" pitchFamily="18" charset="0"/>
            </a:endParaRPr>
          </a:p>
          <a:p>
            <a:pPr lvl="1">
              <a:buFont typeface="Arial" charset="0"/>
              <a:buChar char="•"/>
            </a:pPr>
            <a:r>
              <a:rPr lang="en-US" b="1" smtClean="0">
                <a:latin typeface="Times New Roman" pitchFamily="18" charset="0"/>
                <a:cs typeface="Times New Roman" pitchFamily="18" charset="0"/>
              </a:rPr>
              <a:t>Curriculum</a:t>
            </a:r>
          </a:p>
          <a:p>
            <a:pPr lvl="1">
              <a:buFontTx/>
              <a:buNone/>
            </a:pPr>
            <a:r>
              <a:rPr lang="en-US" b="1" smtClean="0">
                <a:latin typeface="Times New Roman" pitchFamily="18" charset="0"/>
                <a:cs typeface="Times New Roman" pitchFamily="18" charset="0"/>
              </a:rPr>
              <a:t>	</a:t>
            </a:r>
            <a:r>
              <a:rPr lang="en-US" sz="2000" smtClean="0">
                <a:latin typeface="Times New Roman" pitchFamily="18" charset="0"/>
                <a:cs typeface="Times New Roman" pitchFamily="18" charset="0"/>
              </a:rPr>
              <a:t>Self Awareness &amp; Learning		Motivation</a:t>
            </a:r>
          </a:p>
          <a:p>
            <a:pPr lvl="1">
              <a:buFontTx/>
              <a:buNone/>
            </a:pPr>
            <a:r>
              <a:rPr lang="en-US" sz="2000" smtClean="0">
                <a:latin typeface="Times New Roman" pitchFamily="18" charset="0"/>
                <a:cs typeface="Times New Roman" pitchFamily="18" charset="0"/>
              </a:rPr>
              <a:t>	Strategic Leadership Model 		Communication</a:t>
            </a:r>
          </a:p>
          <a:p>
            <a:pPr lvl="1">
              <a:buFontTx/>
              <a:buNone/>
            </a:pPr>
            <a:r>
              <a:rPr lang="en-US" sz="2000" smtClean="0">
                <a:latin typeface="Times New Roman" pitchFamily="18" charset="0"/>
                <a:cs typeface="Times New Roman" pitchFamily="18" charset="0"/>
              </a:rPr>
              <a:t>	Human Resource Management</a:t>
            </a:r>
            <a:r>
              <a:rPr lang="en-US" smtClean="0">
                <a:latin typeface="Times New Roman" pitchFamily="18" charset="0"/>
                <a:cs typeface="Times New Roman" pitchFamily="18" charset="0"/>
              </a:rPr>
              <a:t>	</a:t>
            </a:r>
            <a:r>
              <a:rPr lang="en-US" sz="2000" smtClean="0">
                <a:latin typeface="Times New Roman" pitchFamily="18" charset="0"/>
                <a:cs typeface="Times New Roman" pitchFamily="18" charset="0"/>
              </a:rPr>
              <a:t>Interact model</a:t>
            </a:r>
          </a:p>
          <a:p>
            <a:pPr lvl="1">
              <a:buFontTx/>
              <a:buNone/>
            </a:pPr>
            <a:r>
              <a:rPr lang="en-US" b="1" smtClean="0">
                <a:latin typeface="Times New Roman" pitchFamily="18" charset="0"/>
                <a:cs typeface="Times New Roman" pitchFamily="18" charset="0"/>
              </a:rPr>
              <a:t>	</a:t>
            </a:r>
            <a:r>
              <a:rPr lang="en-US" sz="2000" smtClean="0">
                <a:latin typeface="Times New Roman" pitchFamily="18" charset="0"/>
                <a:cs typeface="Times New Roman" pitchFamily="18" charset="0"/>
              </a:rPr>
              <a:t>Personal Ethics			Capstone Evaluation</a:t>
            </a:r>
            <a:endParaRPr lang="en-US" sz="2000" b="1" smtClean="0">
              <a:latin typeface="Times New Roman" pitchFamily="18" charset="0"/>
              <a:cs typeface="Times New Roman" pitchFamily="18" charset="0"/>
            </a:endParaRPr>
          </a:p>
          <a:p>
            <a:pPr lvl="1">
              <a:buFontTx/>
              <a:buNone/>
            </a:pPr>
            <a:endParaRPr lang="en-US" smtClean="0"/>
          </a:p>
        </p:txBody>
      </p:sp>
      <p:sp>
        <p:nvSpPr>
          <p:cNvPr id="8196" name="Slide Number Placeholder 4"/>
          <p:cNvSpPr>
            <a:spLocks noGrp="1"/>
          </p:cNvSpPr>
          <p:nvPr>
            <p:ph type="sldNum" sz="quarter" idx="11"/>
          </p:nvPr>
        </p:nvSpPr>
        <p:spPr>
          <a:noFill/>
        </p:spPr>
        <p:txBody>
          <a:bodyPr/>
          <a:lstStyle/>
          <a:p>
            <a:fld id="{17C18D6D-D3E9-43F2-ACF2-37677CCA9A23}" type="slidenum">
              <a:rPr smtClean="0"/>
              <a:pPr/>
              <a:t>5</a:t>
            </a:fld>
            <a:endParaRP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anim calcmode="lin" valueType="num">
                                      <p:cBhvr additive="base">
                                        <p:cTn id="11"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anim calcmode="lin" valueType="num">
                                      <p:cBhvr additive="base">
                                        <p:cTn id="15"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anim calcmode="lin" valueType="num">
                                      <p:cBhvr additive="base">
                                        <p:cTn id="19"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anim calcmode="lin" valueType="num">
                                      <p:cBhvr additive="base">
                                        <p:cTn id="23"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171">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anim calcmode="lin" valueType="num">
                                      <p:cBhvr additive="base">
                                        <p:cTn id="27" dur="500" fill="hold"/>
                                        <p:tgtEl>
                                          <p:spTgt spid="7171">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171">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171">
                                            <p:txEl>
                                              <p:pRg st="8" end="8"/>
                                            </p:txEl>
                                          </p:spTgt>
                                        </p:tgtEl>
                                        <p:attrNameLst>
                                          <p:attrName>style.visibility</p:attrName>
                                        </p:attrNameLst>
                                      </p:cBhvr>
                                      <p:to>
                                        <p:strVal val="visible"/>
                                      </p:to>
                                    </p:set>
                                    <p:anim calcmode="lin" valueType="num">
                                      <p:cBhvr additive="base">
                                        <p:cTn id="31" dur="500" fill="hold"/>
                                        <p:tgtEl>
                                          <p:spTgt spid="7171">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latin typeface="Times New Roman" pitchFamily="18" charset="0"/>
                <a:cs typeface="Times New Roman" pitchFamily="18" charset="0"/>
              </a:rPr>
              <a:t>Leadership Development</a:t>
            </a:r>
            <a:endParaRPr lang="en-US" smtClean="0"/>
          </a:p>
        </p:txBody>
      </p:sp>
      <p:sp>
        <p:nvSpPr>
          <p:cNvPr id="7171" name="Content Placeholder 2"/>
          <p:cNvSpPr>
            <a:spLocks noGrp="1"/>
          </p:cNvSpPr>
          <p:nvPr>
            <p:ph idx="1"/>
          </p:nvPr>
        </p:nvSpPr>
        <p:spPr/>
        <p:txBody>
          <a:bodyPr/>
          <a:lstStyle/>
          <a:p>
            <a:pPr lvl="1">
              <a:buFont typeface="Arial" charset="0"/>
              <a:buChar char="•"/>
              <a:defRPr/>
            </a:pPr>
            <a:r>
              <a:rPr lang="en-US" b="1" dirty="0" smtClean="0">
                <a:solidFill>
                  <a:schemeClr val="accent1"/>
                </a:solidFill>
                <a:latin typeface="Times New Roman" pitchFamily="18" charset="0"/>
                <a:cs typeface="Times New Roman" pitchFamily="18" charset="0"/>
              </a:rPr>
              <a:t>Operational Leadership Development Training</a:t>
            </a:r>
            <a:endParaRPr lang="en-US" dirty="0" smtClean="0">
              <a:latin typeface="Times New Roman" pitchFamily="18" charset="0"/>
              <a:ea typeface="+mn-ea"/>
              <a:cs typeface="Times New Roman" pitchFamily="18" charset="0"/>
            </a:endParaRPr>
          </a:p>
          <a:p>
            <a:pPr lvl="1">
              <a:buFontTx/>
              <a:buNone/>
              <a:defRPr/>
            </a:pPr>
            <a:r>
              <a:rPr lang="en-US" sz="2000" dirty="0" smtClean="0">
                <a:solidFill>
                  <a:schemeClr val="tx2">
                    <a:lumMod val="60000"/>
                    <a:lumOff val="40000"/>
                  </a:schemeClr>
                </a:solidFill>
                <a:latin typeface="Times New Roman" pitchFamily="18" charset="0"/>
                <a:ea typeface="+mn-ea"/>
                <a:cs typeface="Times New Roman" pitchFamily="18" charset="0"/>
              </a:rPr>
              <a:t>	The curriculum is currently in development and will be added to B/C School.  Direct to aviation Officers will participate with their BOTC class mates. The purpose of this course is to better prepare officers for the increased responsibility of their first land assignment.</a:t>
            </a:r>
          </a:p>
          <a:p>
            <a:pPr lvl="2">
              <a:buFontTx/>
              <a:buNone/>
              <a:defRPr/>
            </a:pPr>
            <a:endParaRPr lang="en-US" sz="1000" b="1" dirty="0" smtClean="0">
              <a:solidFill>
                <a:schemeClr val="accent1"/>
              </a:solidFill>
              <a:latin typeface="Times New Roman" pitchFamily="18" charset="0"/>
              <a:cs typeface="Times New Roman" pitchFamily="18" charset="0"/>
            </a:endParaRPr>
          </a:p>
          <a:p>
            <a:pPr lvl="1">
              <a:buFont typeface="Arial" charset="0"/>
              <a:buChar char="•"/>
              <a:defRPr/>
            </a:pPr>
            <a:r>
              <a:rPr lang="en-US" b="1" dirty="0" smtClean="0">
                <a:solidFill>
                  <a:schemeClr val="accent1"/>
                </a:solidFill>
                <a:latin typeface="Times New Roman" pitchFamily="18" charset="0"/>
                <a:cs typeface="Times New Roman" pitchFamily="18" charset="0"/>
              </a:rPr>
              <a:t>Proposed Curriculum</a:t>
            </a:r>
          </a:p>
          <a:p>
            <a:pPr lvl="1">
              <a:buFontTx/>
              <a:buNone/>
              <a:defRPr/>
            </a:pPr>
            <a:r>
              <a:rPr lang="en-US" b="1" dirty="0" smtClean="0">
                <a:solidFill>
                  <a:schemeClr val="accent1"/>
                </a:solidFill>
                <a:latin typeface="Times New Roman" pitchFamily="18" charset="0"/>
                <a:cs typeface="Times New Roman" pitchFamily="18" charset="0"/>
              </a:rPr>
              <a:t>	</a:t>
            </a:r>
            <a:r>
              <a:rPr lang="en-US" sz="2000" dirty="0" smtClean="0">
                <a:solidFill>
                  <a:schemeClr val="tx2">
                    <a:lumMod val="60000"/>
                    <a:lumOff val="40000"/>
                  </a:schemeClr>
                </a:solidFill>
                <a:latin typeface="Times New Roman" pitchFamily="18" charset="0"/>
                <a:cs typeface="Times New Roman" pitchFamily="18" charset="0"/>
              </a:rPr>
              <a:t>Operational Leadership		Communication Skills</a:t>
            </a:r>
          </a:p>
          <a:p>
            <a:pPr lvl="1">
              <a:buFontTx/>
              <a:buNone/>
              <a:defRPr/>
            </a:pPr>
            <a:r>
              <a:rPr lang="en-US" sz="2000" dirty="0" smtClean="0">
                <a:solidFill>
                  <a:schemeClr val="tx2">
                    <a:lumMod val="60000"/>
                    <a:lumOff val="40000"/>
                  </a:schemeClr>
                </a:solidFill>
                <a:latin typeface="Times New Roman" pitchFamily="18" charset="0"/>
                <a:cs typeface="Times New Roman" pitchFamily="18" charset="0"/>
              </a:rPr>
              <a:t>	Overviews </a:t>
            </a:r>
          </a:p>
          <a:p>
            <a:pPr lvl="3">
              <a:defRPr/>
            </a:pPr>
            <a:r>
              <a:rPr lang="en-US" dirty="0" smtClean="0">
                <a:solidFill>
                  <a:schemeClr val="tx2">
                    <a:lumMod val="60000"/>
                    <a:lumOff val="40000"/>
                  </a:schemeClr>
                </a:solidFill>
                <a:latin typeface="Times New Roman" pitchFamily="18" charset="0"/>
                <a:cs typeface="Times New Roman" pitchFamily="18" charset="0"/>
              </a:rPr>
              <a:t>Project Management</a:t>
            </a:r>
            <a:endParaRPr lang="en-US" sz="1200" dirty="0" smtClean="0">
              <a:solidFill>
                <a:schemeClr val="tx2">
                  <a:lumMod val="60000"/>
                  <a:lumOff val="40000"/>
                </a:schemeClr>
              </a:solidFill>
              <a:latin typeface="Times New Roman" pitchFamily="18" charset="0"/>
              <a:cs typeface="Times New Roman" pitchFamily="18" charset="0"/>
            </a:endParaRPr>
          </a:p>
          <a:p>
            <a:pPr lvl="3">
              <a:defRPr/>
            </a:pPr>
            <a:r>
              <a:rPr lang="en-US" dirty="0" smtClean="0">
                <a:solidFill>
                  <a:schemeClr val="tx2">
                    <a:lumMod val="60000"/>
                    <a:lumOff val="40000"/>
                  </a:schemeClr>
                </a:solidFill>
                <a:latin typeface="Times New Roman" pitchFamily="18" charset="0"/>
                <a:cs typeface="Times New Roman" pitchFamily="18" charset="0"/>
              </a:rPr>
              <a:t>Budget Process</a:t>
            </a:r>
            <a:endParaRPr lang="en-US" sz="1200" dirty="0" smtClean="0">
              <a:solidFill>
                <a:schemeClr val="tx2">
                  <a:lumMod val="60000"/>
                  <a:lumOff val="40000"/>
                </a:schemeClr>
              </a:solidFill>
              <a:latin typeface="Times New Roman" pitchFamily="18" charset="0"/>
              <a:cs typeface="Times New Roman" pitchFamily="18" charset="0"/>
            </a:endParaRPr>
          </a:p>
          <a:p>
            <a:pPr lvl="3">
              <a:defRPr/>
            </a:pPr>
            <a:r>
              <a:rPr lang="en-US" dirty="0" smtClean="0">
                <a:solidFill>
                  <a:schemeClr val="tx2">
                    <a:lumMod val="60000"/>
                    <a:lumOff val="40000"/>
                  </a:schemeClr>
                </a:solidFill>
                <a:latin typeface="Times New Roman" pitchFamily="18" charset="0"/>
                <a:cs typeface="Times New Roman" pitchFamily="18" charset="0"/>
              </a:rPr>
              <a:t>Acquisition Process</a:t>
            </a:r>
            <a:endParaRPr lang="en-US" sz="1200" dirty="0" smtClean="0">
              <a:solidFill>
                <a:schemeClr val="tx2">
                  <a:lumMod val="60000"/>
                  <a:lumOff val="40000"/>
                </a:schemeClr>
              </a:solidFill>
              <a:latin typeface="Times New Roman" pitchFamily="18" charset="0"/>
              <a:cs typeface="Times New Roman" pitchFamily="18" charset="0"/>
            </a:endParaRPr>
          </a:p>
          <a:p>
            <a:pPr>
              <a:defRPr/>
            </a:pPr>
            <a:endParaRPr lang="en-US" dirty="0" smtClean="0"/>
          </a:p>
        </p:txBody>
      </p:sp>
      <p:sp>
        <p:nvSpPr>
          <p:cNvPr id="9220" name="Slide Number Placeholder 4"/>
          <p:cNvSpPr>
            <a:spLocks noGrp="1"/>
          </p:cNvSpPr>
          <p:nvPr>
            <p:ph type="sldNum" sz="quarter" idx="11"/>
          </p:nvPr>
        </p:nvSpPr>
        <p:spPr>
          <a:noFill/>
        </p:spPr>
        <p:txBody>
          <a:bodyPr/>
          <a:lstStyle/>
          <a:p>
            <a:fld id="{B002D3DD-53AF-4E88-95C2-7AFE439E2AFC}" type="slidenum">
              <a:rPr smtClean="0"/>
              <a:pPr/>
              <a:t>6</a:t>
            </a:fld>
            <a:endParaRP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anim calcmode="lin" valueType="num">
                                      <p:cBhvr additive="base">
                                        <p:cTn id="11"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 calcmode="lin" valueType="num">
                                      <p:cBhvr additive="base">
                                        <p:cTn id="17" dur="500" fill="hold"/>
                                        <p:tgtEl>
                                          <p:spTgt spid="717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171">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anim calcmode="lin" valueType="num">
                                      <p:cBhvr additive="base">
                                        <p:cTn id="21"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7171">
                                            <p:txEl>
                                              <p:pRg st="5" end="5"/>
                                            </p:txEl>
                                          </p:spTgt>
                                        </p:tgtEl>
                                        <p:attrNameLst>
                                          <p:attrName>style.visibility</p:attrName>
                                        </p:attrNameLst>
                                      </p:cBhvr>
                                      <p:to>
                                        <p:strVal val="visible"/>
                                      </p:to>
                                    </p:set>
                                    <p:anim calcmode="lin" valueType="num">
                                      <p:cBhvr additive="base">
                                        <p:cTn id="25"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171">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7171">
                                            <p:txEl>
                                              <p:pRg st="6" end="6"/>
                                            </p:txEl>
                                          </p:spTgt>
                                        </p:tgtEl>
                                        <p:attrNameLst>
                                          <p:attrName>style.visibility</p:attrName>
                                        </p:attrNameLst>
                                      </p:cBhvr>
                                      <p:to>
                                        <p:strVal val="visible"/>
                                      </p:to>
                                    </p:set>
                                    <p:anim calcmode="lin" valueType="num">
                                      <p:cBhvr additive="base">
                                        <p:cTn id="29"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171">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7171">
                                            <p:txEl>
                                              <p:pRg st="7" end="7"/>
                                            </p:txEl>
                                          </p:spTgt>
                                        </p:tgtEl>
                                        <p:attrNameLst>
                                          <p:attrName>style.visibility</p:attrName>
                                        </p:attrNameLst>
                                      </p:cBhvr>
                                      <p:to>
                                        <p:strVal val="visible"/>
                                      </p:to>
                                    </p:set>
                                    <p:anim calcmode="lin" valueType="num">
                                      <p:cBhvr additive="base">
                                        <p:cTn id="33" dur="500" fill="hold"/>
                                        <p:tgtEl>
                                          <p:spTgt spid="7171">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171">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7171">
                                            <p:txEl>
                                              <p:pRg st="8" end="8"/>
                                            </p:txEl>
                                          </p:spTgt>
                                        </p:tgtEl>
                                        <p:attrNameLst>
                                          <p:attrName>style.visibility</p:attrName>
                                        </p:attrNameLst>
                                      </p:cBhvr>
                                      <p:to>
                                        <p:strVal val="visible"/>
                                      </p:to>
                                    </p:set>
                                    <p:anim calcmode="lin" valueType="num">
                                      <p:cBhvr additive="base">
                                        <p:cTn id="37" dur="500" fill="hold"/>
                                        <p:tgtEl>
                                          <p:spTgt spid="7171">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17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latin typeface="Times New Roman" pitchFamily="18" charset="0"/>
                <a:cs typeface="Times New Roman" pitchFamily="18" charset="0"/>
              </a:rPr>
              <a:t>Leadership Development</a:t>
            </a:r>
            <a:endParaRPr lang="en-US" smtClean="0"/>
          </a:p>
        </p:txBody>
      </p:sp>
      <p:sp>
        <p:nvSpPr>
          <p:cNvPr id="7171" name="Content Placeholder 2"/>
          <p:cNvSpPr>
            <a:spLocks noGrp="1"/>
          </p:cNvSpPr>
          <p:nvPr>
            <p:ph idx="1"/>
          </p:nvPr>
        </p:nvSpPr>
        <p:spPr/>
        <p:txBody>
          <a:bodyPr/>
          <a:lstStyle/>
          <a:p>
            <a:pPr lvl="1">
              <a:buFontTx/>
              <a:buNone/>
            </a:pPr>
            <a:endParaRPr lang="en-US" sz="1100" smtClean="0">
              <a:solidFill>
                <a:srgbClr val="000000"/>
              </a:solidFill>
              <a:latin typeface="Times New Roman" pitchFamily="18" charset="0"/>
              <a:cs typeface="Times New Roman" pitchFamily="18" charset="0"/>
            </a:endParaRPr>
          </a:p>
          <a:p>
            <a:pPr lvl="1">
              <a:buFont typeface="Arial" charset="0"/>
              <a:buChar char="•"/>
            </a:pPr>
            <a:r>
              <a:rPr lang="en-US" b="1" smtClean="0">
                <a:latin typeface="Times New Roman" pitchFamily="18" charset="0"/>
                <a:cs typeface="Times New Roman" pitchFamily="18" charset="0"/>
              </a:rPr>
              <a:t>Mid-Grade Leadership Training</a:t>
            </a:r>
          </a:p>
          <a:p>
            <a:pPr lvl="1">
              <a:buFontTx/>
              <a:buNone/>
            </a:pPr>
            <a:r>
              <a:rPr lang="en-US" b="1" smtClean="0">
                <a:latin typeface="Times New Roman" pitchFamily="18" charset="0"/>
                <a:cs typeface="Times New Roman" pitchFamily="18" charset="0"/>
              </a:rPr>
              <a:t>	</a:t>
            </a:r>
            <a:r>
              <a:rPr lang="en-US" sz="1800" smtClean="0">
                <a:latin typeface="Times New Roman" pitchFamily="18" charset="0"/>
                <a:cs typeface="Times New Roman" pitchFamily="18" charset="0"/>
              </a:rPr>
              <a:t>The Mid-Grade Leadership Training was developed by the National Weather Service and adapted to the NOAA CORPS. The first class was held at the National Weather Service Training Center in Kansas City. To date over 60 officers have attended the course with 25 more schedule to start on September 13</a:t>
            </a:r>
            <a:r>
              <a:rPr lang="en-US" sz="1800" baseline="30000" smtClean="0">
                <a:latin typeface="Times New Roman" pitchFamily="18" charset="0"/>
                <a:cs typeface="Times New Roman" pitchFamily="18" charset="0"/>
              </a:rPr>
              <a:t>th</a:t>
            </a:r>
            <a:r>
              <a:rPr lang="en-US" sz="1800" smtClean="0">
                <a:latin typeface="Times New Roman" pitchFamily="18" charset="0"/>
                <a:cs typeface="Times New Roman" pitchFamily="18" charset="0"/>
              </a:rPr>
              <a:t>.</a:t>
            </a:r>
          </a:p>
          <a:p>
            <a:pPr lvl="1">
              <a:buFont typeface="Arial" charset="0"/>
              <a:buChar char="•"/>
            </a:pPr>
            <a:endParaRPr lang="en-US" sz="800" b="1" smtClean="0">
              <a:latin typeface="Times New Roman" pitchFamily="18" charset="0"/>
              <a:cs typeface="Times New Roman" pitchFamily="18" charset="0"/>
            </a:endParaRPr>
          </a:p>
          <a:p>
            <a:pPr lvl="1">
              <a:buFont typeface="Arial" charset="0"/>
              <a:buChar char="•"/>
            </a:pPr>
            <a:r>
              <a:rPr lang="en-US" b="1" smtClean="0">
                <a:latin typeface="Times New Roman" pitchFamily="18" charset="0"/>
                <a:cs typeface="Times New Roman" pitchFamily="18" charset="0"/>
              </a:rPr>
              <a:t>Curriculum</a:t>
            </a:r>
          </a:p>
          <a:p>
            <a:pPr>
              <a:buFontTx/>
              <a:buNone/>
            </a:pPr>
            <a:r>
              <a:rPr lang="en-US" b="1" smtClean="0">
                <a:latin typeface="Times New Roman" pitchFamily="18" charset="0"/>
                <a:cs typeface="Times New Roman" pitchFamily="18" charset="0"/>
              </a:rPr>
              <a:t>		</a:t>
            </a:r>
            <a:r>
              <a:rPr lang="en-US" sz="2000" smtClean="0">
                <a:latin typeface="Times New Roman" pitchFamily="18" charset="0"/>
                <a:cs typeface="Times New Roman" pitchFamily="18" charset="0"/>
              </a:rPr>
              <a:t>Self Assessment 			Communications</a:t>
            </a:r>
            <a:endParaRPr lang="en-US" sz="2000" b="1" smtClean="0">
              <a:latin typeface="Times New Roman" pitchFamily="18" charset="0"/>
              <a:cs typeface="Times New Roman" pitchFamily="18" charset="0"/>
            </a:endParaRPr>
          </a:p>
          <a:p>
            <a:pPr lvl="1">
              <a:buFontTx/>
              <a:buNone/>
            </a:pPr>
            <a:r>
              <a:rPr lang="en-US" sz="1800" smtClean="0">
                <a:latin typeface="Times New Roman" pitchFamily="18" charset="0"/>
                <a:cs typeface="Times New Roman" pitchFamily="18" charset="0"/>
              </a:rPr>
              <a:t>		</a:t>
            </a:r>
            <a:r>
              <a:rPr lang="en-US" sz="2000" smtClean="0">
                <a:latin typeface="Times New Roman" pitchFamily="18" charset="0"/>
                <a:cs typeface="Times New Roman" pitchFamily="18" charset="0"/>
              </a:rPr>
              <a:t>Decision Making			Situational Leadership</a:t>
            </a:r>
          </a:p>
          <a:p>
            <a:pPr lvl="1">
              <a:buFontTx/>
              <a:buNone/>
            </a:pPr>
            <a:r>
              <a:rPr lang="en-US" sz="2000" smtClean="0">
                <a:latin typeface="Times New Roman" pitchFamily="18" charset="0"/>
                <a:cs typeface="Times New Roman" pitchFamily="18" charset="0"/>
              </a:rPr>
              <a:t>		Motivation			Professional Development</a:t>
            </a:r>
          </a:p>
          <a:p>
            <a:pPr lvl="1">
              <a:buFontTx/>
              <a:buNone/>
            </a:pPr>
            <a:r>
              <a:rPr lang="en-US" sz="2000" smtClean="0">
                <a:latin typeface="Times New Roman" pitchFamily="18" charset="0"/>
                <a:cs typeface="Times New Roman" pitchFamily="18" charset="0"/>
              </a:rPr>
              <a:t>		Leadership Case Study</a:t>
            </a:r>
          </a:p>
          <a:p>
            <a:pPr lvl="1">
              <a:buFontTx/>
              <a:buNone/>
            </a:pPr>
            <a:endParaRPr lang="en-US" sz="1100" smtClean="0">
              <a:latin typeface="Times New Roman" pitchFamily="18" charset="0"/>
              <a:cs typeface="Times New Roman" pitchFamily="18" charset="0"/>
            </a:endParaRPr>
          </a:p>
        </p:txBody>
      </p:sp>
      <p:sp>
        <p:nvSpPr>
          <p:cNvPr id="10244" name="Slide Number Placeholder 4"/>
          <p:cNvSpPr>
            <a:spLocks noGrp="1"/>
          </p:cNvSpPr>
          <p:nvPr>
            <p:ph type="sldNum" sz="quarter" idx="11"/>
          </p:nvPr>
        </p:nvSpPr>
        <p:spPr>
          <a:noFill/>
        </p:spPr>
        <p:txBody>
          <a:bodyPr/>
          <a:lstStyle/>
          <a:p>
            <a:fld id="{7B3FDC22-F507-478D-BE02-9AB83256D71C}" type="slidenum">
              <a:rPr smtClean="0"/>
              <a:pPr/>
              <a:t>7</a:t>
            </a:fld>
            <a:endParaRP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 calcmode="lin" valueType="num">
                                      <p:cBhvr additive="base">
                                        <p:cTn id="7" dur="500" fill="hold"/>
                                        <p:tgtEl>
                                          <p:spTgt spid="717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171">
                                            <p:txEl>
                                              <p:pRg st="2" end="2"/>
                                            </p:txEl>
                                          </p:spTgt>
                                        </p:tgtEl>
                                        <p:attrNameLst>
                                          <p:attrName>style.visibility</p:attrName>
                                        </p:attrNameLst>
                                      </p:cBhvr>
                                      <p:to>
                                        <p:strVal val="visible"/>
                                      </p:to>
                                    </p:set>
                                    <p:anim calcmode="lin" valueType="num">
                                      <p:cBhvr additive="base">
                                        <p:cTn id="11"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17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anim calcmode="lin" valueType="num">
                                      <p:cBhvr additive="base">
                                        <p:cTn id="15"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171">
                                            <p:txEl>
                                              <p:pRg st="5" end="5"/>
                                            </p:txEl>
                                          </p:spTgt>
                                        </p:tgtEl>
                                        <p:attrNameLst>
                                          <p:attrName>style.visibility</p:attrName>
                                        </p:attrNameLst>
                                      </p:cBhvr>
                                      <p:to>
                                        <p:strVal val="visible"/>
                                      </p:to>
                                    </p:set>
                                    <p:anim calcmode="lin" valueType="num">
                                      <p:cBhvr additive="base">
                                        <p:cTn id="19" dur="500" fill="hold"/>
                                        <p:tgtEl>
                                          <p:spTgt spid="7171">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171">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171">
                                            <p:txEl>
                                              <p:pRg st="6" end="6"/>
                                            </p:txEl>
                                          </p:spTgt>
                                        </p:tgtEl>
                                        <p:attrNameLst>
                                          <p:attrName>style.visibility</p:attrName>
                                        </p:attrNameLst>
                                      </p:cBhvr>
                                      <p:to>
                                        <p:strVal val="visible"/>
                                      </p:to>
                                    </p:set>
                                    <p:anim calcmode="lin" valueType="num">
                                      <p:cBhvr additive="base">
                                        <p:cTn id="23"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171">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7171">
                                            <p:txEl>
                                              <p:pRg st="7" end="7"/>
                                            </p:txEl>
                                          </p:spTgt>
                                        </p:tgtEl>
                                        <p:attrNameLst>
                                          <p:attrName>style.visibility</p:attrName>
                                        </p:attrNameLst>
                                      </p:cBhvr>
                                      <p:to>
                                        <p:strVal val="visible"/>
                                      </p:to>
                                    </p:set>
                                    <p:anim calcmode="lin" valueType="num">
                                      <p:cBhvr additive="base">
                                        <p:cTn id="27" dur="500" fill="hold"/>
                                        <p:tgtEl>
                                          <p:spTgt spid="7171">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7171">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7171">
                                            <p:txEl>
                                              <p:pRg st="8" end="8"/>
                                            </p:txEl>
                                          </p:spTgt>
                                        </p:tgtEl>
                                        <p:attrNameLst>
                                          <p:attrName>style.visibility</p:attrName>
                                        </p:attrNameLst>
                                      </p:cBhvr>
                                      <p:to>
                                        <p:strVal val="visible"/>
                                      </p:to>
                                    </p:set>
                                    <p:anim calcmode="lin" valueType="num">
                                      <p:cBhvr additive="base">
                                        <p:cTn id="31" dur="500" fill="hold"/>
                                        <p:tgtEl>
                                          <p:spTgt spid="7171">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17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latin typeface="Times New Roman" pitchFamily="18" charset="0"/>
                <a:cs typeface="Times New Roman" pitchFamily="18" charset="0"/>
              </a:rPr>
              <a:t>Leadership Development</a:t>
            </a:r>
            <a:endParaRPr lang="en-US" smtClean="0"/>
          </a:p>
        </p:txBody>
      </p:sp>
      <p:sp>
        <p:nvSpPr>
          <p:cNvPr id="7171" name="Content Placeholder 2"/>
          <p:cNvSpPr>
            <a:spLocks noGrp="1"/>
          </p:cNvSpPr>
          <p:nvPr>
            <p:ph idx="1"/>
          </p:nvPr>
        </p:nvSpPr>
        <p:spPr/>
        <p:txBody>
          <a:bodyPr/>
          <a:lstStyle/>
          <a:p>
            <a:pPr lvl="1">
              <a:buFontTx/>
              <a:buNone/>
              <a:defRPr/>
            </a:pPr>
            <a:endParaRPr lang="en-US" sz="1100" dirty="0" smtClean="0">
              <a:latin typeface="Times New Roman" pitchFamily="18" charset="0"/>
              <a:cs typeface="Times New Roman" pitchFamily="18" charset="0"/>
            </a:endParaRPr>
          </a:p>
          <a:p>
            <a:pPr lvl="1">
              <a:buFont typeface="Arial" charset="0"/>
              <a:buChar char="•"/>
              <a:defRPr/>
            </a:pPr>
            <a:endParaRPr lang="en-US" b="1" dirty="0" smtClean="0">
              <a:solidFill>
                <a:schemeClr val="accent1"/>
              </a:solidFill>
              <a:latin typeface="Times New Roman" pitchFamily="18" charset="0"/>
              <a:cs typeface="Times New Roman" pitchFamily="18" charset="0"/>
            </a:endParaRPr>
          </a:p>
          <a:p>
            <a:pPr lvl="1">
              <a:buFont typeface="Arial" charset="0"/>
              <a:buChar char="•"/>
              <a:defRPr/>
            </a:pPr>
            <a:r>
              <a:rPr lang="en-US" b="1" dirty="0" smtClean="0">
                <a:solidFill>
                  <a:schemeClr val="accent1"/>
                </a:solidFill>
                <a:latin typeface="Times New Roman" pitchFamily="18" charset="0"/>
                <a:cs typeface="Times New Roman" pitchFamily="18" charset="0"/>
              </a:rPr>
              <a:t>Senior Officer Leadership Training</a:t>
            </a:r>
          </a:p>
          <a:p>
            <a:pPr lvl="1">
              <a:buFontTx/>
              <a:buNone/>
              <a:defRPr/>
            </a:pPr>
            <a:endParaRPr lang="en-US" b="1" dirty="0" smtClean="0">
              <a:solidFill>
                <a:schemeClr val="accent1"/>
              </a:solidFill>
              <a:latin typeface="Times New Roman" pitchFamily="18" charset="0"/>
              <a:cs typeface="Times New Roman" pitchFamily="18" charset="0"/>
            </a:endParaRPr>
          </a:p>
          <a:p>
            <a:pPr>
              <a:buFontTx/>
              <a:buNone/>
              <a:defRPr/>
            </a:pPr>
            <a:r>
              <a:rPr lang="en-US" dirty="0" smtClean="0">
                <a:latin typeface="Times New Roman" pitchFamily="18" charset="0"/>
                <a:cs typeface="Times New Roman" pitchFamily="18" charset="0"/>
              </a:rPr>
              <a:t>	</a:t>
            </a:r>
            <a:r>
              <a:rPr lang="en-US" sz="2400" dirty="0" smtClean="0">
                <a:solidFill>
                  <a:schemeClr val="tx2">
                    <a:lumMod val="60000"/>
                    <a:lumOff val="40000"/>
                  </a:schemeClr>
                </a:solidFill>
                <a:latin typeface="Times New Roman" pitchFamily="18" charset="0"/>
                <a:cs typeface="Times New Roman" pitchFamily="18" charset="0"/>
              </a:rPr>
              <a:t>Currently in the development phase with a proposed completion date of Winter 2013</a:t>
            </a:r>
            <a:endParaRPr lang="en-US" dirty="0" smtClean="0">
              <a:solidFill>
                <a:schemeClr val="tx2">
                  <a:lumMod val="60000"/>
                  <a:lumOff val="40000"/>
                </a:schemeClr>
              </a:solidFill>
              <a:latin typeface="Times New Roman" pitchFamily="18" charset="0"/>
              <a:cs typeface="Times New Roman" pitchFamily="18" charset="0"/>
            </a:endParaRPr>
          </a:p>
          <a:p>
            <a:pPr lvl="1">
              <a:buFont typeface="Arial" charset="0"/>
              <a:buChar char="•"/>
              <a:defRPr/>
            </a:pPr>
            <a:endParaRPr lang="en-US" b="1" dirty="0" smtClean="0">
              <a:solidFill>
                <a:schemeClr val="accent1"/>
              </a:solidFill>
              <a:latin typeface="Times New Roman" pitchFamily="18" charset="0"/>
              <a:cs typeface="Times New Roman" pitchFamily="18" charset="0"/>
            </a:endParaRPr>
          </a:p>
          <a:p>
            <a:pPr lvl="1">
              <a:buFontTx/>
              <a:buNone/>
              <a:defRPr/>
            </a:pPr>
            <a:r>
              <a:rPr lang="en-US" b="1" dirty="0" smtClean="0">
                <a:solidFill>
                  <a:schemeClr val="accent1"/>
                </a:solidFill>
                <a:latin typeface="Times New Roman" pitchFamily="18" charset="0"/>
                <a:cs typeface="Times New Roman" pitchFamily="18" charset="0"/>
              </a:rPr>
              <a:t>	</a:t>
            </a:r>
            <a:r>
              <a:rPr lang="en-US" sz="2000" dirty="0" smtClean="0">
                <a:solidFill>
                  <a:schemeClr val="accent1"/>
                </a:solidFill>
                <a:latin typeface="Times New Roman" pitchFamily="18" charset="0"/>
                <a:cs typeface="Times New Roman" pitchFamily="18" charset="0"/>
              </a:rPr>
              <a:t> </a:t>
            </a:r>
            <a:endParaRPr lang="en-US" b="1" dirty="0" smtClean="0">
              <a:solidFill>
                <a:schemeClr val="accent1"/>
              </a:solidFill>
              <a:latin typeface="Times New Roman" pitchFamily="18" charset="0"/>
              <a:cs typeface="Times New Roman" pitchFamily="18" charset="0"/>
            </a:endParaRPr>
          </a:p>
          <a:p>
            <a:pPr>
              <a:defRPr/>
            </a:pPr>
            <a:endParaRPr lang="en-US" dirty="0" smtClean="0"/>
          </a:p>
        </p:txBody>
      </p:sp>
      <p:sp>
        <p:nvSpPr>
          <p:cNvPr id="11268" name="Slide Number Placeholder 4"/>
          <p:cNvSpPr>
            <a:spLocks noGrp="1"/>
          </p:cNvSpPr>
          <p:nvPr>
            <p:ph type="sldNum" sz="quarter" idx="11"/>
          </p:nvPr>
        </p:nvSpPr>
        <p:spPr>
          <a:noFill/>
        </p:spPr>
        <p:txBody>
          <a:bodyPr/>
          <a:lstStyle/>
          <a:p>
            <a:fld id="{AB1432A2-904B-4CBF-A7EA-24AAB8393FC8}" type="slidenum">
              <a:rPr smtClean="0"/>
              <a:pPr/>
              <a:t>8</a:t>
            </a:fld>
            <a:endParaRPr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2" end="2"/>
                                            </p:txEl>
                                          </p:spTgt>
                                        </p:tgtEl>
                                        <p:attrNameLst>
                                          <p:attrName>style.visibility</p:attrName>
                                        </p:attrNameLst>
                                      </p:cBhvr>
                                      <p:to>
                                        <p:strVal val="visible"/>
                                      </p:to>
                                    </p:set>
                                    <p:anim calcmode="lin" valueType="num">
                                      <p:cBhvr additive="base">
                                        <p:cTn id="7" dur="500" fill="hold"/>
                                        <p:tgtEl>
                                          <p:spTgt spid="717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1">
                                            <p:txEl>
                                              <p:pRg st="4" end="4"/>
                                            </p:txEl>
                                          </p:spTgt>
                                        </p:tgtEl>
                                        <p:attrNameLst>
                                          <p:attrName>style.visibility</p:attrName>
                                        </p:attrNameLst>
                                      </p:cBhvr>
                                      <p:to>
                                        <p:strVal val="visible"/>
                                      </p:to>
                                    </p:set>
                                    <p:anim calcmode="lin" valueType="num">
                                      <p:cBhvr additive="base">
                                        <p:cTn id="13" dur="500" fill="hold"/>
                                        <p:tgtEl>
                                          <p:spTgt spid="7171">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71">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171">
                                            <p:txEl>
                                              <p:pRg st="6" end="6"/>
                                            </p:txEl>
                                          </p:spTgt>
                                        </p:tgtEl>
                                        <p:attrNameLst>
                                          <p:attrName>style.visibility</p:attrName>
                                        </p:attrNameLst>
                                      </p:cBhvr>
                                      <p:to>
                                        <p:strVal val="visible"/>
                                      </p:to>
                                    </p:set>
                                    <p:anim calcmode="lin" valueType="num">
                                      <p:cBhvr additive="base">
                                        <p:cTn id="17" dur="500" fill="hold"/>
                                        <p:tgtEl>
                                          <p:spTgt spid="7171">
                                            <p:txEl>
                                              <p:pRg st="6" end="6"/>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17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latin typeface="Times New Roman" pitchFamily="18" charset="0"/>
                <a:cs typeface="Times New Roman" pitchFamily="18" charset="0"/>
              </a:rPr>
              <a:t>Leadership Development</a:t>
            </a:r>
            <a:endParaRPr lang="en-US" smtClean="0"/>
          </a:p>
        </p:txBody>
      </p:sp>
      <p:sp>
        <p:nvSpPr>
          <p:cNvPr id="12291" name="Content Placeholder 2"/>
          <p:cNvSpPr>
            <a:spLocks noGrp="1"/>
          </p:cNvSpPr>
          <p:nvPr>
            <p:ph idx="1"/>
          </p:nvPr>
        </p:nvSpPr>
        <p:spPr/>
        <p:txBody>
          <a:bodyPr/>
          <a:lstStyle/>
          <a:p>
            <a:r>
              <a:rPr lang="en-US" sz="2400" b="1" smtClean="0">
                <a:solidFill>
                  <a:schemeClr val="accent1"/>
                </a:solidFill>
                <a:latin typeface="Times New Roman" pitchFamily="18" charset="0"/>
                <a:cs typeface="Times New Roman" pitchFamily="18" charset="0"/>
              </a:rPr>
              <a:t>Leading Organizations:</a:t>
            </a:r>
          </a:p>
          <a:p>
            <a:pPr lvl="1"/>
            <a:r>
              <a:rPr lang="en-US" sz="2000" b="1" smtClean="0">
                <a:solidFill>
                  <a:schemeClr val="accent1"/>
                </a:solidFill>
                <a:latin typeface="Times New Roman" pitchFamily="18" charset="0"/>
                <a:cs typeface="Times New Roman" pitchFamily="18" charset="0"/>
              </a:rPr>
              <a:t>Full Time University Training (FUT)</a:t>
            </a:r>
          </a:p>
          <a:p>
            <a:pPr lvl="2"/>
            <a:r>
              <a:rPr lang="en-US" smtClean="0">
                <a:solidFill>
                  <a:schemeClr val="accent1"/>
                </a:solidFill>
                <a:latin typeface="Times New Roman" pitchFamily="18" charset="0"/>
                <a:cs typeface="Times New Roman" pitchFamily="18" charset="0"/>
              </a:rPr>
              <a:t>DoD War College, Kennedy School</a:t>
            </a:r>
          </a:p>
          <a:p>
            <a:pPr lvl="1">
              <a:buFontTx/>
              <a:buNone/>
            </a:pPr>
            <a:endParaRPr lang="en-US" smtClean="0">
              <a:solidFill>
                <a:schemeClr val="accent1"/>
              </a:solidFill>
              <a:latin typeface="Times New Roman" pitchFamily="18" charset="0"/>
              <a:cs typeface="Times New Roman" pitchFamily="18" charset="0"/>
            </a:endParaRPr>
          </a:p>
          <a:p>
            <a:r>
              <a:rPr lang="en-US" sz="2400" b="1" smtClean="0">
                <a:solidFill>
                  <a:schemeClr val="accent1"/>
                </a:solidFill>
                <a:latin typeface="Times New Roman" pitchFamily="18" charset="0"/>
                <a:cs typeface="Times New Roman" pitchFamily="18" charset="0"/>
              </a:rPr>
              <a:t>Supplemental and Other Training</a:t>
            </a:r>
            <a:r>
              <a:rPr lang="en-US" sz="2400" smtClean="0">
                <a:solidFill>
                  <a:schemeClr val="accent1"/>
                </a:solidFill>
                <a:latin typeface="Times New Roman" pitchFamily="18" charset="0"/>
                <a:cs typeface="Times New Roman" pitchFamily="18" charset="0"/>
              </a:rPr>
              <a:t> </a:t>
            </a:r>
          </a:p>
          <a:p>
            <a:pPr lvl="1"/>
            <a:r>
              <a:rPr lang="en-US" sz="2000" smtClean="0">
                <a:solidFill>
                  <a:schemeClr val="accent1"/>
                </a:solidFill>
                <a:latin typeface="Times New Roman" pitchFamily="18" charset="0"/>
                <a:cs typeface="Times New Roman" pitchFamily="18" charset="0"/>
              </a:rPr>
              <a:t>Contingent on the availability of funds, correspondence courses and most other short-term training will be approved and funded by the offices to which NOAA Corps officers are assigned. </a:t>
            </a:r>
          </a:p>
          <a:p>
            <a:pPr lvl="1"/>
            <a:r>
              <a:rPr lang="en-US" sz="2000" smtClean="0">
                <a:solidFill>
                  <a:schemeClr val="accent1"/>
                </a:solidFill>
                <a:latin typeface="Times New Roman" pitchFamily="18" charset="0"/>
                <a:cs typeface="Times New Roman" pitchFamily="18" charset="0"/>
              </a:rPr>
              <a:t>Approving officials should evaluate requests based on the value to NOAA.</a:t>
            </a:r>
          </a:p>
          <a:p>
            <a:pPr lvl="1"/>
            <a:r>
              <a:rPr lang="en-US" sz="2000" smtClean="0">
                <a:solidFill>
                  <a:schemeClr val="accent1"/>
                </a:solidFill>
                <a:latin typeface="Times New Roman" pitchFamily="18" charset="0"/>
                <a:cs typeface="Times New Roman" pitchFamily="18" charset="0"/>
              </a:rPr>
              <a:t>Required Training for promotion is provided by CPC via the CLC Learning Center. </a:t>
            </a:r>
          </a:p>
          <a:p>
            <a:pPr lvl="1">
              <a:buFontTx/>
              <a:buNone/>
            </a:pPr>
            <a:endParaRPr lang="en-US" sz="2000" smtClean="0">
              <a:solidFill>
                <a:schemeClr val="accent1"/>
              </a:solidFill>
              <a:latin typeface="Times New Roman" pitchFamily="18" charset="0"/>
              <a:cs typeface="Times New Roman" pitchFamily="18" charset="0"/>
            </a:endParaRPr>
          </a:p>
        </p:txBody>
      </p:sp>
      <p:sp>
        <p:nvSpPr>
          <p:cNvPr id="12292" name="Slide Number Placeholder 4"/>
          <p:cNvSpPr>
            <a:spLocks noGrp="1"/>
          </p:cNvSpPr>
          <p:nvPr>
            <p:ph type="sldNum" sz="quarter" idx="11"/>
          </p:nvPr>
        </p:nvSpPr>
        <p:spPr>
          <a:noFill/>
        </p:spPr>
        <p:txBody>
          <a:bodyPr/>
          <a:lstStyle/>
          <a:p>
            <a:fld id="{8A1F174F-73C1-48D9-B2C9-FE2D2274E3A8}" type="slidenum">
              <a:rPr smtClean="0"/>
              <a:pPr/>
              <a:t>9</a:t>
            </a:fld>
            <a:endParaRPr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PNECStandardBrief">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17198</TotalTime>
  <Words>918</Words>
  <Application>Microsoft Office PowerPoint</Application>
  <PresentationFormat>On-screen Show (4:3)</PresentationFormat>
  <Paragraphs>257</Paragraphs>
  <Slides>16</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Times New Roman</vt:lpstr>
      <vt:lpstr>Arial</vt:lpstr>
      <vt:lpstr>Arial Narrow</vt:lpstr>
      <vt:lpstr>Calibri</vt:lpstr>
      <vt:lpstr>NEPNECStandardBrief</vt:lpstr>
      <vt:lpstr>Microsoft Office Visio Drawing</vt:lpstr>
      <vt:lpstr>Training Opportunities</vt:lpstr>
      <vt:lpstr>Training Programs</vt:lpstr>
      <vt:lpstr>BOTC changes</vt:lpstr>
      <vt:lpstr>Leadership Development</vt:lpstr>
      <vt:lpstr>Leadership Development</vt:lpstr>
      <vt:lpstr>Leadership Development</vt:lpstr>
      <vt:lpstr>Leadership Development</vt:lpstr>
      <vt:lpstr>Leadership Development</vt:lpstr>
      <vt:lpstr>Leadership Development</vt:lpstr>
      <vt:lpstr>Leadership Development</vt:lpstr>
      <vt:lpstr>Leadership Development</vt:lpstr>
      <vt:lpstr>Academic Training Part-time University Training (PUT)</vt:lpstr>
      <vt:lpstr> Academic Training Full-time University Training (FUT)</vt:lpstr>
      <vt:lpstr> GI Bill</vt:lpstr>
      <vt:lpstr>Traveling for CPC Training</vt:lpstr>
      <vt:lpstr>Resources</vt:lpstr>
    </vt:vector>
  </TitlesOfParts>
  <Company>NOAA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NEC Standard Presentation Format</dc:title>
  <dc:creator>kamos</dc:creator>
  <cp:lastModifiedBy>Praveen.Kalva</cp:lastModifiedBy>
  <cp:revision>629</cp:revision>
  <dcterms:created xsi:type="dcterms:W3CDTF">2003-08-07T18:06:43Z</dcterms:created>
  <dcterms:modified xsi:type="dcterms:W3CDTF">2011-09-08T17:05:34Z</dcterms:modified>
</cp:coreProperties>
</file>